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82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390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32520" y="1325880"/>
            <a:ext cx="658368" cy="3383280"/>
          </a:xfrm>
          <a:prstGeom prst="roundRect">
            <a:avLst>
              <a:gd name="adj" fmla="val 11111"/>
            </a:avLst>
          </a:prstGeom>
          <a:solidFill>
            <a:srgbClr val="00B3A4">
              <a:alpha val="92000"/>
            </a:srgbClr>
          </a:solidFill>
          <a:ln w="12700">
            <a:solidFill>
              <a:srgbClr val="66E1E1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Shape 1"/>
          <p:cNvSpPr/>
          <p:nvPr/>
        </p:nvSpPr>
        <p:spPr>
          <a:xfrm>
            <a:off x="9646920" y="1325880"/>
            <a:ext cx="658368" cy="3383280"/>
          </a:xfrm>
          <a:prstGeom prst="roundRect">
            <a:avLst>
              <a:gd name="adj" fmla="val 11111"/>
            </a:avLst>
          </a:prstGeom>
          <a:solidFill>
            <a:srgbClr val="2559E8">
              <a:alpha val="92000"/>
            </a:srgbClr>
          </a:solidFill>
          <a:ln w="12700">
            <a:solidFill>
              <a:srgbClr val="66E1E1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Shape 2"/>
          <p:cNvSpPr/>
          <p:nvPr/>
        </p:nvSpPr>
        <p:spPr>
          <a:xfrm>
            <a:off x="10561320" y="1325880"/>
            <a:ext cx="658368" cy="3383280"/>
          </a:xfrm>
          <a:prstGeom prst="roundRect">
            <a:avLst>
              <a:gd name="adj" fmla="val 11111"/>
            </a:avLst>
          </a:prstGeom>
          <a:solidFill>
            <a:srgbClr val="00B3A4">
              <a:alpha val="92000"/>
            </a:srgbClr>
          </a:solidFill>
          <a:ln w="12700">
            <a:solidFill>
              <a:srgbClr val="66E1E1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5" name="Shape 3"/>
          <p:cNvSpPr/>
          <p:nvPr/>
        </p:nvSpPr>
        <p:spPr>
          <a:xfrm>
            <a:off x="8412480" y="5074920"/>
            <a:ext cx="29260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6" name="Text 4"/>
          <p:cNvSpPr/>
          <p:nvPr/>
        </p:nvSpPr>
        <p:spPr>
          <a:xfrm>
            <a:off x="658368" y="512064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ExpertAIgroup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658368" y="896112"/>
            <a:ext cx="3840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DATA CENTRE ADVISORY &amp; BROKERAGE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658368" y="2057400"/>
            <a:ext cx="7360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Where AI infrastructure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meets investment opportunity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3328416"/>
            <a:ext cx="7132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Waar AI-infrastructuur en investeringskansen samenkomen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525780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Bilingual presentation · English &amp; Nederlands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800" y="562356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13" name="Text 11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EN/NL</a:t>
            </a:r>
            <a:endParaRPr lang="en-US" sz="670" dirty="0"/>
          </a:p>
        </p:txBody>
      </p:sp>
      <p:sp>
        <p:nvSpPr>
          <p:cNvPr id="14" name="Text 12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6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ExpertAIgroup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9875520" y="384048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80" y="221284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English section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58368" y="299923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data centre advisory, brokerage and development readiness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144000" y="1874520"/>
            <a:ext cx="594360" cy="2834640"/>
          </a:xfrm>
          <a:prstGeom prst="roundRect">
            <a:avLst>
              <a:gd name="adj" fmla="val 12308"/>
            </a:avLst>
          </a:prstGeom>
          <a:solidFill>
            <a:srgbClr val="00B3A4">
              <a:alpha val="90000"/>
            </a:srgbClr>
          </a:solidFill>
          <a:ln w="12700">
            <a:solidFill>
              <a:srgbClr val="A5F3FC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Shape 5"/>
          <p:cNvSpPr/>
          <p:nvPr/>
        </p:nvSpPr>
        <p:spPr>
          <a:xfrm>
            <a:off x="9966960" y="1874520"/>
            <a:ext cx="594360" cy="2834640"/>
          </a:xfrm>
          <a:prstGeom prst="roundRect">
            <a:avLst>
              <a:gd name="adj" fmla="val 12308"/>
            </a:avLst>
          </a:prstGeom>
          <a:solidFill>
            <a:srgbClr val="2559E8">
              <a:alpha val="90000"/>
            </a:srgbClr>
          </a:solidFill>
          <a:ln w="12700">
            <a:solidFill>
              <a:srgbClr val="A5F3FC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Shape 6"/>
          <p:cNvSpPr/>
          <p:nvPr/>
        </p:nvSpPr>
        <p:spPr>
          <a:xfrm>
            <a:off x="10789920" y="1874520"/>
            <a:ext cx="594360" cy="2834640"/>
          </a:xfrm>
          <a:prstGeom prst="roundRect">
            <a:avLst>
              <a:gd name="adj" fmla="val 12308"/>
            </a:avLst>
          </a:prstGeom>
          <a:solidFill>
            <a:srgbClr val="00B3A4">
              <a:alpha val="90000"/>
            </a:srgbClr>
          </a:solidFill>
          <a:ln w="12700">
            <a:solidFill>
              <a:srgbClr val="A5F3FC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Shape 7"/>
          <p:cNvSpPr/>
          <p:nvPr/>
        </p:nvSpPr>
        <p:spPr>
          <a:xfrm>
            <a:off x="640080" y="3886200"/>
            <a:ext cx="3657600" cy="0"/>
          </a:xfrm>
          <a:prstGeom prst="line">
            <a:avLst/>
          </a:prstGeom>
          <a:noFill/>
          <a:ln w="381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11" name="Text 9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12" name="Text 10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6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NARRATIVE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this deck covers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view on AI data centre origination, assessment, development and transactions.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731520" y="20116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9933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context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11880" y="19659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AI infrastructure is capacity-, power- and sovereignty-driven.</a:t>
            </a:r>
            <a:endParaRPr lang="en-US" sz="1140" dirty="0"/>
          </a:p>
        </p:txBody>
      </p:sp>
      <p:sp>
        <p:nvSpPr>
          <p:cNvPr id="11" name="Text 9"/>
          <p:cNvSpPr/>
          <p:nvPr/>
        </p:nvSpPr>
        <p:spPr>
          <a:xfrm>
            <a:off x="731520" y="26974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17320" y="26791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11880" y="26517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Positioning, founders, multidisciplinary network and engagement model.</a:t>
            </a:r>
            <a:endParaRPr lang="en-US" sz="1140" dirty="0"/>
          </a:p>
        </p:txBody>
      </p:sp>
      <p:sp>
        <p:nvSpPr>
          <p:cNvPr id="14" name="Text 12"/>
          <p:cNvSpPr/>
          <p:nvPr/>
        </p:nvSpPr>
        <p:spPr>
          <a:xfrm>
            <a:off x="731520" y="33832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17320" y="33649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it takes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11880" y="33375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Power, land, permits, cooling, fibre, funding, customers and risk gates.</a:t>
            </a:r>
            <a:endParaRPr lang="en-US" sz="1140" dirty="0"/>
          </a:p>
        </p:txBody>
      </p:sp>
      <p:sp>
        <p:nvSpPr>
          <p:cNvPr id="17" name="Text 15"/>
          <p:cNvSpPr/>
          <p:nvPr/>
        </p:nvSpPr>
        <p:spPr>
          <a:xfrm>
            <a:off x="731520" y="40690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17320" y="40507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Countries &amp; sites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611880" y="40233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short European country lens and location-selection framework.</a:t>
            </a:r>
            <a:endParaRPr lang="en-US" sz="1140" dirty="0"/>
          </a:p>
        </p:txBody>
      </p:sp>
      <p:sp>
        <p:nvSpPr>
          <p:cNvPr id="20" name="Text 18"/>
          <p:cNvSpPr/>
          <p:nvPr/>
        </p:nvSpPr>
        <p:spPr>
          <a:xfrm>
            <a:off x="731520" y="47548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47365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 &amp; model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611880" y="47091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Brokerage, advisory, due diligence, transaction management and fees.</a:t>
            </a:r>
            <a:endParaRPr lang="en-US" sz="11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SHIFT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demand has turned data centres into strategic infrastructure.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issue is not only GPUs. It is where capacity, power, compliance and capital meet.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658368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 shortage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Compute users need the right capacity at the right time, not just a generic cloud instance.</a:t>
            </a:r>
            <a:endParaRPr lang="en-US" sz="1120" dirty="0"/>
          </a:p>
        </p:txBody>
      </p:sp>
      <p:sp>
        <p:nvSpPr>
          <p:cNvPr id="9" name="Text 7"/>
          <p:cNvSpPr/>
          <p:nvPr/>
        </p:nvSpPr>
        <p:spPr>
          <a:xfrm>
            <a:off x="795528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429000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 bottlenecks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access and firm transport rights are now decisive in many European locations.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3566160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199632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Sovereignty &amp; security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workloads increasingly require predictable data location, cyber controls and resilience.</a:t>
            </a:r>
            <a:endParaRPr lang="en-US" sz="1120" dirty="0"/>
          </a:p>
        </p:txBody>
      </p:sp>
      <p:sp>
        <p:nvSpPr>
          <p:cNvPr id="13" name="Text 11"/>
          <p:cNvSpPr/>
          <p:nvPr/>
        </p:nvSpPr>
        <p:spPr>
          <a:xfrm>
            <a:off x="6336792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970264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Capital intensity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credible project must align land, power, tenants, permits, capex and finance before build.</a:t>
            </a:r>
            <a:endParaRPr lang="en-US" sz="1120" dirty="0"/>
          </a:p>
        </p:txBody>
      </p:sp>
      <p:sp>
        <p:nvSpPr>
          <p:cNvPr id="15" name="Text 13"/>
          <p:cNvSpPr/>
          <p:nvPr/>
        </p:nvSpPr>
        <p:spPr>
          <a:xfrm>
            <a:off x="9107424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58368" y="4809744"/>
            <a:ext cx="10835640" cy="5943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032" tIns="2032" rIns="2032" bIns="2032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implication: AI data centre development is a structured decision process, not a real-estate search.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ABOUT EXPERTAIGROUP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Independent advisory &amp; brokerage for AI-ready data centre capacity and sites.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multidisciplinary platform connecting commercial, financial, legal, tax and technical expertise.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685800" y="1993392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mandates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2377440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Find operational or planned AI-ready capacity.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85800" y="3054096"/>
            <a:ext cx="438912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/>
          <p:nvPr/>
        </p:nvSpPr>
        <p:spPr>
          <a:xfrm>
            <a:off x="685800" y="3419856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origination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85800" y="3803904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and position land, brownfield and industrial sites.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85800" y="4480560"/>
            <a:ext cx="438912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/>
          <p:nvPr/>
        </p:nvSpPr>
        <p:spPr>
          <a:xfrm>
            <a:off x="6126480" y="1993392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 scans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126480" y="2377440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countries on energy, permits, tax, data, incentives and risk.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3054096"/>
            <a:ext cx="438912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Text 15"/>
          <p:cNvSpPr/>
          <p:nvPr/>
        </p:nvSpPr>
        <p:spPr>
          <a:xfrm>
            <a:off x="6126480" y="3419856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Transaction management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126480" y="3803904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Coordinate RFI, due diligence, term sheets, finance and closing.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26480" y="4480560"/>
            <a:ext cx="438912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Text 18"/>
          <p:cNvSpPr/>
          <p:nvPr/>
        </p:nvSpPr>
        <p:spPr>
          <a:xfrm>
            <a:off x="731520" y="5074920"/>
            <a:ext cx="20116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Initiated by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1520" y="5394960"/>
            <a:ext cx="9875520" cy="33832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Leendert van Rossem BSc   ·   mr. Dwight P. Isebia   ·   drs. ing. Kesh Laloe MSc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742432"/>
            <a:ext cx="868680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biographies and track records should be verified before external publication.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OPERATING MODEL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compact core team with a specialist network by country and workstream.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acts as process architect, independent comparator and transaction coordinator.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777240" y="205740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coordination</a:t>
            </a:r>
            <a:endParaRPr lang="en-US" sz="1320" dirty="0"/>
          </a:p>
        </p:txBody>
      </p:sp>
      <p:sp>
        <p:nvSpPr>
          <p:cNvPr id="9" name="Text 7"/>
          <p:cNvSpPr/>
          <p:nvPr/>
        </p:nvSpPr>
        <p:spPr>
          <a:xfrm>
            <a:off x="777240" y="244144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lead adviser for project scope, evidence, process and transaction logic.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4480560" y="205740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specialists</a:t>
            </a:r>
            <a:endParaRPr lang="en-US" sz="1320" dirty="0"/>
          </a:p>
        </p:txBody>
      </p:sp>
      <p:sp>
        <p:nvSpPr>
          <p:cNvPr id="11" name="Text 9"/>
          <p:cNvSpPr/>
          <p:nvPr/>
        </p:nvSpPr>
        <p:spPr>
          <a:xfrm>
            <a:off x="4480560" y="244144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Legal, tax, energy and technical experts validate country-specific issues.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8183880" y="205740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 network</a:t>
            </a:r>
            <a:endParaRPr lang="en-US" sz="1320" dirty="0"/>
          </a:p>
        </p:txBody>
      </p:sp>
      <p:sp>
        <p:nvSpPr>
          <p:cNvPr id="13" name="Text 11"/>
          <p:cNvSpPr/>
          <p:nvPr/>
        </p:nvSpPr>
        <p:spPr>
          <a:xfrm>
            <a:off x="8183880" y="244144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Operators, investors, site owners, technology partners and public stakeholders.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77240" y="347472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</a:t>
            </a:r>
            <a:endParaRPr lang="en-US" sz="1320" dirty="0"/>
          </a:p>
        </p:txBody>
      </p:sp>
      <p:sp>
        <p:nvSpPr>
          <p:cNvPr id="15" name="Text 13"/>
          <p:cNvSpPr/>
          <p:nvPr/>
        </p:nvSpPr>
        <p:spPr>
          <a:xfrm>
            <a:off x="777240" y="385876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 checks, confidentiality, KYC, fee transparency and decision gates.</a:t>
            </a:r>
            <a:endParaRPr lang="en-US" sz="980" dirty="0"/>
          </a:p>
        </p:txBody>
      </p:sp>
      <p:sp>
        <p:nvSpPr>
          <p:cNvPr id="16" name="Text 14"/>
          <p:cNvSpPr/>
          <p:nvPr/>
        </p:nvSpPr>
        <p:spPr>
          <a:xfrm>
            <a:off x="4480560" y="347472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</a:t>
            </a:r>
            <a:endParaRPr lang="en-US" sz="1320" dirty="0"/>
          </a:p>
        </p:txBody>
      </p:sp>
      <p:sp>
        <p:nvSpPr>
          <p:cNvPr id="17" name="Text 15"/>
          <p:cNvSpPr/>
          <p:nvPr/>
        </p:nvSpPr>
        <p:spPr>
          <a:xfrm>
            <a:off x="4480560" y="385876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European focus with links to China and the Caribbean where relevant and compliant.</a:t>
            </a:r>
            <a:endParaRPr lang="en-US" sz="980" dirty="0"/>
          </a:p>
        </p:txBody>
      </p:sp>
      <p:sp>
        <p:nvSpPr>
          <p:cNvPr id="18" name="Text 16"/>
          <p:cNvSpPr/>
          <p:nvPr/>
        </p:nvSpPr>
        <p:spPr>
          <a:xfrm>
            <a:off x="8183880" y="347472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320" dirty="0"/>
          </a:p>
        </p:txBody>
      </p:sp>
      <p:sp>
        <p:nvSpPr>
          <p:cNvPr id="19" name="Text 17"/>
          <p:cNvSpPr/>
          <p:nvPr/>
        </p:nvSpPr>
        <p:spPr>
          <a:xfrm>
            <a:off x="8183880" y="385876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Comparable options, documented assumptions and a credible route to closing.</a:t>
            </a:r>
            <a:endParaRPr lang="en-US" sz="980" dirty="0"/>
          </a:p>
        </p:txBody>
      </p:sp>
      <p:sp>
        <p:nvSpPr>
          <p:cNvPr id="20" name="Text 18"/>
          <p:cNvSpPr/>
          <p:nvPr/>
        </p:nvSpPr>
        <p:spPr>
          <a:xfrm>
            <a:off x="1097280" y="5303520"/>
            <a:ext cx="9875520" cy="50292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 model: small centre, deep specialist bench, local validation where required.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END-TO-END JOURNEY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From initial capacity question to bankable transaction and execution path.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2167128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2377440"/>
            <a:ext cx="438912" cy="43891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24712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Intake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594360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Scope, capacity, timing, budget, conflicts, KYC</a:t>
            </a:r>
            <a:endParaRPr lang="en-US" sz="930" dirty="0"/>
          </a:p>
        </p:txBody>
      </p:sp>
      <p:sp>
        <p:nvSpPr>
          <p:cNvPr id="11" name="Text 9"/>
          <p:cNvSpPr/>
          <p:nvPr/>
        </p:nvSpPr>
        <p:spPr>
          <a:xfrm>
            <a:off x="4069080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496312" y="2377440"/>
            <a:ext cx="438912" cy="43891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26664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Requirements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2496312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MW, rack density, GPU platform, sovereignty, service model</a:t>
            </a:r>
            <a:endParaRPr lang="en-US" sz="930" dirty="0"/>
          </a:p>
        </p:txBody>
      </p:sp>
      <p:sp>
        <p:nvSpPr>
          <p:cNvPr id="15" name="Text 13"/>
          <p:cNvSpPr/>
          <p:nvPr/>
        </p:nvSpPr>
        <p:spPr>
          <a:xfrm>
            <a:off x="5971032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398264" y="2377440"/>
            <a:ext cx="438912" cy="43891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928616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4398264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Countries, sites, operators, grid, permits and first pricing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7872984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00216" y="2377440"/>
            <a:ext cx="438912" cy="43891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830568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6300216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NDA, RFI, grid status, technical data and availability</a:t>
            </a:r>
            <a:endParaRPr lang="en-US" sz="930" dirty="0"/>
          </a:p>
        </p:txBody>
      </p:sp>
      <p:sp>
        <p:nvSpPr>
          <p:cNvPr id="23" name="Text 21"/>
          <p:cNvSpPr/>
          <p:nvPr/>
        </p:nvSpPr>
        <p:spPr>
          <a:xfrm>
            <a:off x="9774936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02168" y="2377440"/>
            <a:ext cx="438912" cy="43891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732520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Diligence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8202168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Technical, energy, legal, tax, financial, ESG, security</a:t>
            </a:r>
            <a:endParaRPr lang="en-US" sz="930" dirty="0"/>
          </a:p>
        </p:txBody>
      </p:sp>
      <p:sp>
        <p:nvSpPr>
          <p:cNvPr id="27" name="Text 25"/>
          <p:cNvSpPr/>
          <p:nvPr/>
        </p:nvSpPr>
        <p:spPr>
          <a:xfrm>
            <a:off x="10104120" y="2377440"/>
            <a:ext cx="438912" cy="43891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0634472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</a:t>
            </a:r>
            <a:endParaRPr lang="en-US" sz="1220" dirty="0"/>
          </a:p>
        </p:txBody>
      </p:sp>
      <p:sp>
        <p:nvSpPr>
          <p:cNvPr id="29" name="Text 27"/>
          <p:cNvSpPr/>
          <p:nvPr/>
        </p:nvSpPr>
        <p:spPr>
          <a:xfrm>
            <a:off x="10104120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 sheet, SPV/JV, finance, CPs and closing readiness</a:t>
            </a:r>
            <a:endParaRPr lang="en-US" sz="930" dirty="0"/>
          </a:p>
        </p:txBody>
      </p:sp>
      <p:sp>
        <p:nvSpPr>
          <p:cNvPr id="30" name="Text 28"/>
          <p:cNvSpPr/>
          <p:nvPr/>
        </p:nvSpPr>
        <p:spPr>
          <a:xfrm>
            <a:off x="658368" y="4983480"/>
            <a:ext cx="10881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Deliverables: scorecards, risk memo, regulatory issue list, financial model, term-sheet comparison and closing checklist.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DATA CENTRE SET-UP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development is only as strong as its weakest workstream.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structures the dependencies before capital is committed.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777240" y="2057400"/>
            <a:ext cx="306324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77240" y="253288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 MW, grid rights, redundancy, PPA, storage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480560" y="2057400"/>
            <a:ext cx="306324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480560" y="253288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Title, expansion, setbacks, utilities, access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183880" y="2057400"/>
            <a:ext cx="306324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Permits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183880" y="253288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Planning, environment, water, noise, community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77240" y="3474720"/>
            <a:ext cx="306324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77240" y="395020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Cooling, rack density, MEP, security, resilience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480560" y="3474720"/>
            <a:ext cx="306324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Fibre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480560" y="395020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Diverse routes, latency, carriers, dark fibre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183880" y="3474720"/>
            <a:ext cx="306324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183880" y="395020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Capex, tenants, DSCR, debt, equity, exit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97280" y="5257800"/>
            <a:ext cx="9875520" cy="50292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 six streams must align for a bankable AI data centre project.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GO/NO-GO DISCIPLINE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Substantial development expenditure should follow evidence, not optimism.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68680" y="1874520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435608" y="1856232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site control</a:t>
            </a:r>
            <a:endParaRPr lang="en-US" sz="1230" dirty="0"/>
          </a:p>
        </p:txBody>
      </p:sp>
      <p:sp>
        <p:nvSpPr>
          <p:cNvPr id="9" name="Text 7"/>
          <p:cNvSpPr/>
          <p:nvPr/>
        </p:nvSpPr>
        <p:spPr>
          <a:xfrm>
            <a:off x="868680" y="2532888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435608" y="2514600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 grid path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868680" y="3191256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35608" y="3172968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Planning-policy fit</a:t>
            </a:r>
            <a:endParaRPr lang="en-US" sz="1230" dirty="0"/>
          </a:p>
        </p:txBody>
      </p:sp>
      <p:sp>
        <p:nvSpPr>
          <p:cNvPr id="13" name="Text 11"/>
          <p:cNvSpPr/>
          <p:nvPr/>
        </p:nvSpPr>
        <p:spPr>
          <a:xfrm>
            <a:off x="868680" y="3849624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435608" y="3831336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Sufficient land &amp; expansion</a:t>
            </a:r>
            <a:endParaRPr lang="en-US" sz="1230" dirty="0"/>
          </a:p>
        </p:txBody>
      </p:sp>
      <p:sp>
        <p:nvSpPr>
          <p:cNvPr id="15" name="Text 13"/>
          <p:cNvSpPr/>
          <p:nvPr/>
        </p:nvSpPr>
        <p:spPr>
          <a:xfrm>
            <a:off x="868680" y="4507992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435608" y="4489704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physical fit</a:t>
            </a:r>
            <a:endParaRPr lang="en-US" sz="1230" dirty="0"/>
          </a:p>
        </p:txBody>
      </p:sp>
      <p:sp>
        <p:nvSpPr>
          <p:cNvPr id="17" name="Text 15"/>
          <p:cNvSpPr/>
          <p:nvPr/>
        </p:nvSpPr>
        <p:spPr>
          <a:xfrm>
            <a:off x="6355080" y="1874520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922008" y="1856232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Environmental &amp; water risk</a:t>
            </a:r>
            <a:endParaRPr lang="en-US" sz="1230" dirty="0"/>
          </a:p>
        </p:txBody>
      </p:sp>
      <p:sp>
        <p:nvSpPr>
          <p:cNvPr id="19" name="Text 17"/>
          <p:cNvSpPr/>
          <p:nvPr/>
        </p:nvSpPr>
        <p:spPr>
          <a:xfrm>
            <a:off x="6355080" y="2532888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922008" y="2514600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Diverse fibre routes</a:t>
            </a:r>
            <a:endParaRPr lang="en-US" sz="1230" dirty="0"/>
          </a:p>
        </p:txBody>
      </p:sp>
      <p:sp>
        <p:nvSpPr>
          <p:cNvPr id="21" name="Text 19"/>
          <p:cNvSpPr/>
          <p:nvPr/>
        </p:nvSpPr>
        <p:spPr>
          <a:xfrm>
            <a:off x="6355080" y="3191256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22008" y="3172968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Credible customer demand</a:t>
            </a:r>
            <a:endParaRPr lang="en-US" sz="1230" dirty="0"/>
          </a:p>
        </p:txBody>
      </p:sp>
      <p:sp>
        <p:nvSpPr>
          <p:cNvPr id="23" name="Text 21"/>
          <p:cNvSpPr/>
          <p:nvPr/>
        </p:nvSpPr>
        <p:spPr>
          <a:xfrm>
            <a:off x="6355080" y="3849624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922008" y="3831336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Financeable cash flows</a:t>
            </a:r>
            <a:endParaRPr lang="en-US" sz="1230" dirty="0"/>
          </a:p>
        </p:txBody>
      </p:sp>
      <p:sp>
        <p:nvSpPr>
          <p:cNvPr id="25" name="Text 23"/>
          <p:cNvSpPr/>
          <p:nvPr/>
        </p:nvSpPr>
        <p:spPr>
          <a:xfrm>
            <a:off x="6355080" y="4507992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922008" y="4489704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Viable downside scenario</a:t>
            </a:r>
            <a:endParaRPr lang="en-US" sz="1230" dirty="0"/>
          </a:p>
        </p:txBody>
      </p:sp>
      <p:sp>
        <p:nvSpPr>
          <p:cNvPr id="27" name="Text 25"/>
          <p:cNvSpPr/>
          <p:nvPr/>
        </p:nvSpPr>
        <p:spPr>
          <a:xfrm>
            <a:off x="1097280" y="5504688"/>
            <a:ext cx="9875520" cy="438912"/>
          </a:xfrm>
          <a:prstGeom prst="rect">
            <a:avLst/>
          </a:prstGeom>
          <a:solidFill>
            <a:srgbClr val="FFF2E8"/>
          </a:solidFill>
          <a:ln w="12700">
            <a:solidFill>
              <a:srgbClr val="FFD0AD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any of the first five questions fails materially, suspend or redesign the project.</a:t>
            </a:r>
            <a:endParaRPr lang="en-US" sz="12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 IS THE GATING ITEM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data centre is not viable unless power is formal, timed and financeable.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31520" y="205740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Existing connection ≠ future transport capacity. Confirm MW/MVA by phase.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68680" y="216712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6217920" y="205740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Rights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Firm, non-firm, interruptible and curtailment terms create very different value.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355080" y="216712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Rights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731520" y="347472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Resilience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Redundant feeds, UPS, batteries, generators and fuel strategy need early design.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68680" y="358444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Resilience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6217920" y="347472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Commercials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PPA, pass-through, hedging and congestion services drive bankability.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355080" y="358444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Commercials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822960" y="5074920"/>
            <a:ext cx="10607040" cy="5943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Minimum output: a location-specific grid study confirming capacity, transport rights, voltage, delivery date, cost, reinforcement and curtailment.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DESIGN FOR AI WORKLOADS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AI/HPC changes the facility design: density, cooling, power quality and resilience move up-front.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19659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 rack density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24048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for 80–140+ kW/rack in AI clusters, depending on workload and hardware generation.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822960" y="3227832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/>
          <p:nvPr/>
        </p:nvSpPr>
        <p:spPr>
          <a:xfrm>
            <a:off x="6309360" y="19659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Liquid cooling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309360" y="24048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Direct-to-chip or hybrid cooling may become a requirement, not an option.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309360" y="3227832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/>
          <p:nvPr/>
        </p:nvSpPr>
        <p:spPr>
          <a:xfrm>
            <a:off x="822960" y="35661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Availability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40050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Tier III-type maintainability or equivalent resilience needs careful MEP architecture.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22960" y="4828032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6" name="Text 14"/>
          <p:cNvSpPr/>
          <p:nvPr/>
        </p:nvSpPr>
        <p:spPr>
          <a:xfrm>
            <a:off x="6309360" y="35661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09360" y="40050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Physical security, access control, logging, cyber and supply-chain controls are designed in.</a:t>
            </a:r>
            <a:endParaRPr lang="en-US" sz="1080" dirty="0"/>
          </a:p>
        </p:txBody>
      </p:sp>
      <p:sp>
        <p:nvSpPr>
          <p:cNvPr id="18" name="Shape 16"/>
          <p:cNvSpPr/>
          <p:nvPr/>
        </p:nvSpPr>
        <p:spPr>
          <a:xfrm>
            <a:off x="6309360" y="4828032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17"/>
          <p:cNvSpPr/>
          <p:nvPr/>
        </p:nvSpPr>
        <p:spPr>
          <a:xfrm>
            <a:off x="3017520" y="5760720"/>
            <a:ext cx="59436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Facility-only vs GPU ownership should be defined early.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LAND, PERMITS AND COMMUNITY ACCEPTANCE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fastest technical design can still fail if land, planning and public value are not aligned.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31520" y="2057400"/>
            <a:ext cx="3063240" cy="41148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 &amp; title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2587752"/>
            <a:ext cx="30632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Ownership, options, easements, access, expansion, lender security.</a:t>
            </a:r>
            <a:endParaRPr lang="en-US" sz="1120" dirty="0"/>
          </a:p>
        </p:txBody>
      </p:sp>
      <p:sp>
        <p:nvSpPr>
          <p:cNvPr id="9" name="Text 7"/>
          <p:cNvSpPr/>
          <p:nvPr/>
        </p:nvSpPr>
        <p:spPr>
          <a:xfrm>
            <a:off x="4526280" y="2057400"/>
            <a:ext cx="306324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Permitting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26280" y="2587752"/>
            <a:ext cx="30632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Zoning, EIA, noise, emissions, generators, batteries, water and appeals.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8321040" y="2057400"/>
            <a:ext cx="3063240" cy="41148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 value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21040" y="2587752"/>
            <a:ext cx="30632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Jobs, training, heat reuse, digital sovereignty, brownfield renewal and grid flexibility.</a:t>
            </a:r>
            <a:endParaRPr lang="en-US" sz="1120" dirty="0"/>
          </a:p>
        </p:txBody>
      </p:sp>
      <p:sp>
        <p:nvSpPr>
          <p:cNvPr id="13" name="Text 11"/>
          <p:cNvSpPr/>
          <p:nvPr/>
        </p:nvSpPr>
        <p:spPr>
          <a:xfrm>
            <a:off x="1097280" y="5074920"/>
            <a:ext cx="9875520" cy="594360"/>
          </a:xfrm>
          <a:prstGeom prst="rect">
            <a:avLst/>
          </a:prstGeom>
          <a:solidFill>
            <a:srgbClr val="F1F5F9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brownfield or heritage sites, add building surveys, structural studies, contamination, asbestos and adaptive-reuse strategy.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EUROPEAN COUNTRY LENS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 country is universally best. Site-specific power and permits decide.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502920" y="1783080"/>
            <a:ext cx="160020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331720" y="1783080"/>
            <a:ext cx="82296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3383280" y="1783080"/>
            <a:ext cx="301752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Plus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6812280" y="1783080"/>
            <a:ext cx="356616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Constraint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502920" y="2121408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France</a:t>
            </a:r>
            <a:endParaRPr lang="en-US" sz="870" dirty="0"/>
          </a:p>
        </p:txBody>
      </p:sp>
      <p:sp>
        <p:nvSpPr>
          <p:cNvPr id="12" name="Text 10"/>
          <p:cNvSpPr/>
          <p:nvPr/>
        </p:nvSpPr>
        <p:spPr>
          <a:xfrm>
            <a:off x="2331720" y="2121408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3383280" y="2121408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Low-carbon base, AI agenda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6812280" y="2121408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Grid, water, permits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502920" y="2514600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Spain</a:t>
            </a:r>
            <a:endParaRPr lang="en-US" sz="870" dirty="0"/>
          </a:p>
        </p:txBody>
      </p:sp>
      <p:sp>
        <p:nvSpPr>
          <p:cNvPr id="16" name="Text 14"/>
          <p:cNvSpPr/>
          <p:nvPr/>
        </p:nvSpPr>
        <p:spPr>
          <a:xfrm>
            <a:off x="2331720" y="2514600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3383280" y="2514600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Renewables, PPA potential</a:t>
            </a:r>
            <a:endParaRPr lang="en-US" sz="840" dirty="0"/>
          </a:p>
        </p:txBody>
      </p:sp>
      <p:sp>
        <p:nvSpPr>
          <p:cNvPr id="18" name="Text 16"/>
          <p:cNvSpPr/>
          <p:nvPr/>
        </p:nvSpPr>
        <p:spPr>
          <a:xfrm>
            <a:off x="6812280" y="2514600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Firming, water, heat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502920" y="2907792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Nordics</a:t>
            </a:r>
            <a:endParaRPr lang="en-US" sz="870" dirty="0"/>
          </a:p>
        </p:txBody>
      </p:sp>
      <p:sp>
        <p:nvSpPr>
          <p:cNvPr id="20" name="Text 18"/>
          <p:cNvSpPr/>
          <p:nvPr/>
        </p:nvSpPr>
        <p:spPr>
          <a:xfrm>
            <a:off x="2331720" y="2907792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3383280" y="2907792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Cool climate, clean power</a:t>
            </a:r>
            <a:endParaRPr lang="en-US" sz="840" dirty="0"/>
          </a:p>
        </p:txBody>
      </p:sp>
      <p:sp>
        <p:nvSpPr>
          <p:cNvPr id="22" name="Text 20"/>
          <p:cNvSpPr/>
          <p:nvPr/>
        </p:nvSpPr>
        <p:spPr>
          <a:xfrm>
            <a:off x="6812280" y="2907792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Regional grid, local value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3300984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United Kingdom</a:t>
            </a:r>
            <a:endParaRPr lang="en-US" sz="870" dirty="0"/>
          </a:p>
        </p:txBody>
      </p:sp>
      <p:sp>
        <p:nvSpPr>
          <p:cNvPr id="24" name="Text 22"/>
          <p:cNvSpPr/>
          <p:nvPr/>
        </p:nvSpPr>
        <p:spPr>
          <a:xfrm>
            <a:off x="2331720" y="3300984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840" dirty="0"/>
          </a:p>
        </p:txBody>
      </p:sp>
      <p:sp>
        <p:nvSpPr>
          <p:cNvPr id="25" name="Text 23"/>
          <p:cNvSpPr/>
          <p:nvPr/>
        </p:nvSpPr>
        <p:spPr>
          <a:xfrm>
            <a:off x="3383280" y="3300984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Growth Zones, market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6812280" y="3300984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price, zone eligibility</a:t>
            </a:r>
            <a:endParaRPr lang="en-US" sz="840" dirty="0"/>
          </a:p>
        </p:txBody>
      </p:sp>
      <p:sp>
        <p:nvSpPr>
          <p:cNvPr id="27" name="Text 25"/>
          <p:cNvSpPr/>
          <p:nvPr/>
        </p:nvSpPr>
        <p:spPr>
          <a:xfrm>
            <a:off x="502920" y="3694176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Portugal</a:t>
            </a:r>
            <a:endParaRPr lang="en-US" sz="870" dirty="0"/>
          </a:p>
        </p:txBody>
      </p:sp>
      <p:sp>
        <p:nvSpPr>
          <p:cNvPr id="28" name="Text 26"/>
          <p:cNvSpPr/>
          <p:nvPr/>
        </p:nvSpPr>
        <p:spPr>
          <a:xfrm>
            <a:off x="2331720" y="3694176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</a:t>
            </a:r>
            <a:endParaRPr lang="en-US" sz="840" dirty="0"/>
          </a:p>
        </p:txBody>
      </p:sp>
      <p:sp>
        <p:nvSpPr>
          <p:cNvPr id="29" name="Text 27"/>
          <p:cNvSpPr/>
          <p:nvPr/>
        </p:nvSpPr>
        <p:spPr>
          <a:xfrm>
            <a:off x="3383280" y="3694176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Renewables, cables, space</a:t>
            </a:r>
            <a:endParaRPr lang="en-US" sz="840" dirty="0"/>
          </a:p>
        </p:txBody>
      </p:sp>
      <p:sp>
        <p:nvSpPr>
          <p:cNvPr id="30" name="Text 28"/>
          <p:cNvSpPr/>
          <p:nvPr/>
        </p:nvSpPr>
        <p:spPr>
          <a:xfrm>
            <a:off x="6812280" y="3694176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deliverability, water</a:t>
            </a:r>
            <a:endParaRPr lang="en-US" sz="840" dirty="0"/>
          </a:p>
        </p:txBody>
      </p:sp>
      <p:sp>
        <p:nvSpPr>
          <p:cNvPr id="31" name="Text 29"/>
          <p:cNvSpPr/>
          <p:nvPr/>
        </p:nvSpPr>
        <p:spPr>
          <a:xfrm>
            <a:off x="502920" y="4087368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Germany</a:t>
            </a:r>
            <a:endParaRPr lang="en-US" sz="870" dirty="0"/>
          </a:p>
        </p:txBody>
      </p:sp>
      <p:sp>
        <p:nvSpPr>
          <p:cNvPr id="32" name="Text 30"/>
          <p:cNvSpPr/>
          <p:nvPr/>
        </p:nvSpPr>
        <p:spPr>
          <a:xfrm>
            <a:off x="2331720" y="4087368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Med/High</a:t>
            </a:r>
            <a:endParaRPr lang="en-US" sz="840" dirty="0"/>
          </a:p>
        </p:txBody>
      </p:sp>
      <p:sp>
        <p:nvSpPr>
          <p:cNvPr id="33" name="Text 31"/>
          <p:cNvSpPr/>
          <p:nvPr/>
        </p:nvSpPr>
        <p:spPr>
          <a:xfrm>
            <a:off x="3383280" y="4087368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Large enterprise market</a:t>
            </a:r>
            <a:endParaRPr lang="en-US" sz="840" dirty="0"/>
          </a:p>
        </p:txBody>
      </p:sp>
      <p:sp>
        <p:nvSpPr>
          <p:cNvPr id="34" name="Text 32"/>
          <p:cNvSpPr/>
          <p:nvPr/>
        </p:nvSpPr>
        <p:spPr>
          <a:xfrm>
            <a:off x="6812280" y="4087368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Efficiency, heat reuse, grid</a:t>
            </a:r>
            <a:endParaRPr lang="en-US" sz="840" dirty="0"/>
          </a:p>
        </p:txBody>
      </p:sp>
      <p:sp>
        <p:nvSpPr>
          <p:cNvPr id="35" name="Text 33"/>
          <p:cNvSpPr/>
          <p:nvPr/>
        </p:nvSpPr>
        <p:spPr>
          <a:xfrm>
            <a:off x="502920" y="4480560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Netherlands</a:t>
            </a:r>
            <a:endParaRPr lang="en-US" sz="870" dirty="0"/>
          </a:p>
        </p:txBody>
      </p:sp>
      <p:sp>
        <p:nvSpPr>
          <p:cNvPr id="36" name="Text 34"/>
          <p:cNvSpPr/>
          <p:nvPr/>
        </p:nvSpPr>
        <p:spPr>
          <a:xfrm>
            <a:off x="2331720" y="4480560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Med/Low for hyperscale</a:t>
            </a:r>
            <a:endParaRPr lang="en-US" sz="840" dirty="0"/>
          </a:p>
        </p:txBody>
      </p:sp>
      <p:sp>
        <p:nvSpPr>
          <p:cNvPr id="37" name="Text 35"/>
          <p:cNvSpPr/>
          <p:nvPr/>
        </p:nvSpPr>
        <p:spPr>
          <a:xfrm>
            <a:off x="3383280" y="4480560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Connectivity, ecosystem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6812280" y="4480560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Congestion, spatial limits</a:t>
            </a:r>
            <a:endParaRPr lang="en-US" sz="840" dirty="0"/>
          </a:p>
        </p:txBody>
      </p:sp>
      <p:sp>
        <p:nvSpPr>
          <p:cNvPr id="39" name="Text 37"/>
          <p:cNvSpPr/>
          <p:nvPr/>
        </p:nvSpPr>
        <p:spPr>
          <a:xfrm>
            <a:off x="502920" y="4873752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Poland/Romania</a:t>
            </a:r>
            <a:endParaRPr lang="en-US" sz="870" dirty="0"/>
          </a:p>
        </p:txBody>
      </p:sp>
      <p:sp>
        <p:nvSpPr>
          <p:cNvPr id="40" name="Text 38"/>
          <p:cNvSpPr/>
          <p:nvPr/>
        </p:nvSpPr>
        <p:spPr>
          <a:xfrm>
            <a:off x="2331720" y="4873752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Med/High selective</a:t>
            </a:r>
            <a:endParaRPr lang="en-US" sz="840" dirty="0"/>
          </a:p>
        </p:txBody>
      </p:sp>
      <p:sp>
        <p:nvSpPr>
          <p:cNvPr id="41" name="Text 39"/>
          <p:cNvSpPr/>
          <p:nvPr/>
        </p:nvSpPr>
        <p:spPr>
          <a:xfrm>
            <a:off x="3383280" y="4873752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Costs, growth, incentives</a:t>
            </a:r>
            <a:endParaRPr lang="en-US" sz="840" dirty="0"/>
          </a:p>
        </p:txBody>
      </p:sp>
      <p:sp>
        <p:nvSpPr>
          <p:cNvPr id="42" name="Text 40"/>
          <p:cNvSpPr/>
          <p:nvPr/>
        </p:nvSpPr>
        <p:spPr>
          <a:xfrm>
            <a:off x="6812280" y="4873752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Grid, execution, financing perception</a:t>
            </a:r>
            <a:endParaRPr lang="en-US" sz="840" dirty="0"/>
          </a:p>
        </p:txBody>
      </p:sp>
      <p:sp>
        <p:nvSpPr>
          <p:cNvPr id="43" name="Text 41"/>
          <p:cNvSpPr/>
          <p:nvPr/>
        </p:nvSpPr>
        <p:spPr>
          <a:xfrm>
            <a:off x="594360" y="5623560"/>
            <a:ext cx="10789920" cy="38404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20" i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country ranking as a starting point; investment decisions require location-level evidence.</a:t>
            </a:r>
            <a:endParaRPr lang="en-US" sz="10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 &amp; SITE SELECTION FRAMEWORK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weighted scorecard keeps commercial enthusiasm aligned with technical reality.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1874520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&amp; grid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520440" y="1920240"/>
            <a:ext cx="6035040" cy="109728"/>
          </a:xfrm>
          <a:prstGeom prst="rect">
            <a:avLst/>
          </a:prstGeom>
          <a:solidFill>
            <a:srgbClr val="2559E8"/>
          </a:solidFill>
          <a:ln w="127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/>
          <p:nvPr/>
        </p:nvSpPr>
        <p:spPr>
          <a:xfrm>
            <a:off x="9738360" y="1874520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25%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22960" y="2313432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Permits &amp; land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520440" y="2359152"/>
            <a:ext cx="3621024" cy="109728"/>
          </a:xfrm>
          <a:prstGeom prst="rect">
            <a:avLst/>
          </a:prstGeom>
          <a:solidFill>
            <a:srgbClr val="00B3A4"/>
          </a:solidFill>
          <a:ln w="127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Text 10"/>
          <p:cNvSpPr/>
          <p:nvPr/>
        </p:nvSpPr>
        <p:spPr>
          <a:xfrm>
            <a:off x="9738360" y="2313432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822960" y="2752344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fit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520440" y="2798064"/>
            <a:ext cx="3621024" cy="109728"/>
          </a:xfrm>
          <a:prstGeom prst="rect">
            <a:avLst/>
          </a:prstGeom>
          <a:solidFill>
            <a:srgbClr val="5B6CFF"/>
          </a:solidFill>
          <a:ln w="12700">
            <a:solidFill>
              <a:srgbClr val="5B6C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5" name="Text 13"/>
          <p:cNvSpPr/>
          <p:nvPr/>
        </p:nvSpPr>
        <p:spPr>
          <a:xfrm>
            <a:off x="9738360" y="2752344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822960" y="3191256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Regulation &amp; sovereignty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520440" y="3236976"/>
            <a:ext cx="2896819" cy="109728"/>
          </a:xfrm>
          <a:prstGeom prst="rect">
            <a:avLst/>
          </a:prstGeom>
          <a:solidFill>
            <a:srgbClr val="FF8A3D"/>
          </a:solidFill>
          <a:ln w="12700">
            <a:solidFill>
              <a:srgbClr val="FF8A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8" name="Text 16"/>
          <p:cNvSpPr/>
          <p:nvPr/>
        </p:nvSpPr>
        <p:spPr>
          <a:xfrm>
            <a:off x="9738360" y="3191256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12%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822960" y="3630168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Economics &amp; finance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20440" y="3675888"/>
            <a:ext cx="2896819" cy="109728"/>
          </a:xfrm>
          <a:prstGeom prst="rect">
            <a:avLst/>
          </a:prstGeom>
          <a:solidFill>
            <a:srgbClr val="1AAB67"/>
          </a:solidFill>
          <a:ln w="12700">
            <a:solidFill>
              <a:srgbClr val="1AAB67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1" name="Text 19"/>
          <p:cNvSpPr/>
          <p:nvPr/>
        </p:nvSpPr>
        <p:spPr>
          <a:xfrm>
            <a:off x="9738360" y="3630168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12%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822960" y="4069080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ESG &amp; resilience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520440" y="4114800"/>
            <a:ext cx="2414016" cy="109728"/>
          </a:xfrm>
          <a:prstGeom prst="rect">
            <a:avLst/>
          </a:prstGeom>
          <a:solidFill>
            <a:srgbClr val="1A928B"/>
          </a:solidFill>
          <a:ln w="12700">
            <a:solidFill>
              <a:srgbClr val="1A928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4" name="Text 22"/>
          <p:cNvSpPr/>
          <p:nvPr/>
        </p:nvSpPr>
        <p:spPr>
          <a:xfrm>
            <a:off x="9738360" y="4069080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10%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22960" y="4507992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 &amp; labour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520440" y="4553712"/>
            <a:ext cx="1448410" cy="109728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7" name="Text 25"/>
          <p:cNvSpPr/>
          <p:nvPr/>
        </p:nvSpPr>
        <p:spPr>
          <a:xfrm>
            <a:off x="9738360" y="4507992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6%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22960" y="4946904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profile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520440" y="4992624"/>
            <a:ext cx="1207008" cy="109728"/>
          </a:xfrm>
          <a:prstGeom prst="rect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0" name="Text 28"/>
          <p:cNvSpPr/>
          <p:nvPr/>
        </p:nvSpPr>
        <p:spPr>
          <a:xfrm>
            <a:off x="9738360" y="4946904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5%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822960" y="5577840"/>
            <a:ext cx="9875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Weights are adjusted by project type: training, inference, sovereign cloud, HPC or powered shell.</a:t>
            </a:r>
            <a:endParaRPr lang="en-US" sz="11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SERVICES EXPERTAIGROUP CAN DELIVER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modular service portfolio from search mandate to financial close.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&amp; Capacity Mandate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Operational or planned AI-ready capacity; RFI/RFP; commercial negotiation.</a:t>
            </a:r>
            <a:endParaRPr lang="en-US" sz="880" dirty="0"/>
          </a:p>
        </p:txBody>
      </p:sp>
      <p:sp>
        <p:nvSpPr>
          <p:cNvPr id="8" name="Text 6"/>
          <p:cNvSpPr/>
          <p:nvPr/>
        </p:nvSpPr>
        <p:spPr>
          <a:xfrm>
            <a:off x="777240" y="1883664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&amp; Capacity Mandate</a:t>
            </a:r>
            <a:endParaRPr lang="en-US" sz="720" dirty="0"/>
          </a:p>
        </p:txBody>
      </p:sp>
      <p:sp>
        <p:nvSpPr>
          <p:cNvPr id="9" name="Text 7"/>
          <p:cNvSpPr/>
          <p:nvPr/>
        </p:nvSpPr>
        <p:spPr>
          <a:xfrm>
            <a:off x="6355080" y="1828800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Origination &amp; Brokerage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Land, brownfield, industrial sites and buildings for data centre development.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6446520" y="1883664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Origination &amp; Brokerage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685800" y="2615184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 &amp; Regulatory Scan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Energy, grid, permits, tax, data, cybersecurity, incentives and investment framework.</a:t>
            </a:r>
            <a:endParaRPr lang="en-US" sz="880" dirty="0"/>
          </a:p>
        </p:txBody>
      </p:sp>
      <p:sp>
        <p:nvSpPr>
          <p:cNvPr id="12" name="Text 10"/>
          <p:cNvSpPr/>
          <p:nvPr/>
        </p:nvSpPr>
        <p:spPr>
          <a:xfrm>
            <a:off x="777240" y="2670048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5B6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 &amp; Regulatory Scan</a:t>
            </a:r>
            <a:endParaRPr lang="en-US" sz="720" dirty="0"/>
          </a:p>
        </p:txBody>
      </p:sp>
      <p:sp>
        <p:nvSpPr>
          <p:cNvPr id="13" name="Text 11"/>
          <p:cNvSpPr/>
          <p:nvPr/>
        </p:nvSpPr>
        <p:spPr>
          <a:xfrm>
            <a:off x="6355080" y="2615184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Pre-Feasibility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Power, cooling, rack density, fibre, structure, fire safety, security and phasing.</a:t>
            </a:r>
            <a:endParaRPr lang="en-US" sz="880" dirty="0"/>
          </a:p>
        </p:txBody>
      </p:sp>
      <p:sp>
        <p:nvSpPr>
          <p:cNvPr id="14" name="Text 12"/>
          <p:cNvSpPr/>
          <p:nvPr/>
        </p:nvSpPr>
        <p:spPr>
          <a:xfrm>
            <a:off x="6446520" y="2670048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Pre-Feasibility</a:t>
            </a:r>
            <a:endParaRPr lang="en-US" sz="720" dirty="0"/>
          </a:p>
        </p:txBody>
      </p:sp>
      <p:sp>
        <p:nvSpPr>
          <p:cNvPr id="15" name="Text 13"/>
          <p:cNvSpPr/>
          <p:nvPr/>
        </p:nvSpPr>
        <p:spPr>
          <a:xfrm>
            <a:off x="685800" y="3401568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&amp; Grid Advisory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rights, PPA, storage, on-site generation, curtailment and heat reuse.</a:t>
            </a:r>
            <a:endParaRPr lang="en-US" sz="880" dirty="0"/>
          </a:p>
        </p:txBody>
      </p:sp>
      <p:sp>
        <p:nvSpPr>
          <p:cNvPr id="16" name="Text 14"/>
          <p:cNvSpPr/>
          <p:nvPr/>
        </p:nvSpPr>
        <p:spPr>
          <a:xfrm>
            <a:off x="777240" y="3456432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&amp; Grid Advisory</a:t>
            </a:r>
            <a:endParaRPr lang="en-US" sz="720" dirty="0"/>
          </a:p>
        </p:txBody>
      </p:sp>
      <p:sp>
        <p:nvSpPr>
          <p:cNvPr id="17" name="Text 15"/>
          <p:cNvSpPr/>
          <p:nvPr/>
        </p:nvSpPr>
        <p:spPr>
          <a:xfrm>
            <a:off x="6355080" y="3401568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&amp; Investment Advisory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case, capex/opex, scenarios, project structure and investor materials.</a:t>
            </a:r>
            <a:endParaRPr lang="en-US" sz="880" dirty="0"/>
          </a:p>
        </p:txBody>
      </p:sp>
      <p:sp>
        <p:nvSpPr>
          <p:cNvPr id="18" name="Text 16"/>
          <p:cNvSpPr/>
          <p:nvPr/>
        </p:nvSpPr>
        <p:spPr>
          <a:xfrm>
            <a:off x="6446520" y="3456432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5B6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&amp; Investment Advisory</a:t>
            </a:r>
            <a:endParaRPr lang="en-US" sz="720" dirty="0"/>
          </a:p>
        </p:txBody>
      </p:sp>
      <p:sp>
        <p:nvSpPr>
          <p:cNvPr id="19" name="Text 17"/>
          <p:cNvSpPr/>
          <p:nvPr/>
        </p:nvSpPr>
        <p:spPr>
          <a:xfrm>
            <a:off x="685800" y="4187952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&amp; Tax Coordination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Local counsel coordination for land, construction, energy, data, FDI and state aid.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777240" y="4242816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&amp; Tax Coordination</a:t>
            </a:r>
            <a:endParaRPr lang="en-US" sz="720" dirty="0"/>
          </a:p>
        </p:txBody>
      </p:sp>
      <p:sp>
        <p:nvSpPr>
          <p:cNvPr id="21" name="Text 19"/>
          <p:cNvSpPr/>
          <p:nvPr/>
        </p:nvSpPr>
        <p:spPr>
          <a:xfrm>
            <a:off x="6355080" y="4187952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Transaction Management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room, term sheets, CPs, financing and closing readiness.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6446520" y="4242816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Transaction Management</a:t>
            </a:r>
            <a:endParaRPr lang="en-US" sz="7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TRANSPARENT ENGAGEMENT &amp; REVENUE MODEL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Fixed fees fund disciplined work; success fees align value with completed transactions.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31520" y="1965960"/>
            <a:ext cx="3246120" cy="3657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Active brokerage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31520" y="2450592"/>
            <a:ext cx="324612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Fixed engagement fee + 0.15% success fee of contractually defined total investment.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480560" y="1965960"/>
            <a:ext cx="324612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without brokerage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480560" y="2450592"/>
            <a:ext cx="324612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Fixed project fee based on value, complexity, countries, speed and external specialists.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229600" y="1965960"/>
            <a:ext cx="324612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Strategic retainer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29600" y="2450592"/>
            <a:ext cx="324612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Ongoing market monitoring, introductions, playbooks and executive decision support.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68680" y="4251960"/>
            <a:ext cx="3657600" cy="22860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 fee examples at 0.15%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€50m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68680" y="5047488"/>
            <a:ext cx="1280160" cy="402336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€75k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01752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€100m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017520" y="5047488"/>
            <a:ext cx="1280160" cy="402336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€150k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16636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€250m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166360" y="5047488"/>
            <a:ext cx="1280160" cy="402336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€375k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31520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€500m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315200" y="5047488"/>
            <a:ext cx="1280160" cy="402336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€750k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46404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€1bn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464040" y="5047488"/>
            <a:ext cx="1280160" cy="402336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€1.5m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914400" y="5779008"/>
            <a:ext cx="10149840" cy="31089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 base, trigger, exclusions, phasing, exclusivity and tail period are documented upfront.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EXPERTAIGROUP SERVES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platform connects demand, supply, capital and local execution capability.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77240" y="192024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companies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77240" y="235915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Capacity, sovereignty, performance, time-to-market.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4434840" y="192024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 &amp; platform players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434840" y="235915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regions, powered shells, operators, local partners.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8092440" y="192024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centre operators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092440" y="235915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Land, power, customers, capital and market entry.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777240" y="333756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Investors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77240" y="377647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Qualified projects, DD coordination and transaction readiness.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4434840" y="333756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 &amp; asset owners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434840" y="377647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readiness, value maximisation and operator matching.</a:t>
            </a:r>
            <a:endParaRPr lang="en-US" sz="1020" dirty="0"/>
          </a:p>
        </p:txBody>
      </p:sp>
      <p:sp>
        <p:nvSpPr>
          <p:cNvPr id="17" name="Text 15"/>
          <p:cNvSpPr/>
          <p:nvPr/>
        </p:nvSpPr>
        <p:spPr>
          <a:xfrm>
            <a:off x="8092440" y="333756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Public authorities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092440" y="377647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Digital-infrastructure strategy and investable proposition.</a:t>
            </a:r>
            <a:endParaRPr lang="en-US" sz="1020" dirty="0"/>
          </a:p>
        </p:txBody>
      </p:sp>
      <p:sp>
        <p:nvSpPr>
          <p:cNvPr id="19" name="Text 17"/>
          <p:cNvSpPr/>
          <p:nvPr/>
        </p:nvSpPr>
        <p:spPr>
          <a:xfrm>
            <a:off x="914400" y="5138928"/>
            <a:ext cx="10241280" cy="50292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Client question → requirement definition → market scan → verified shortlist → transaction execution.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REGULATION IS PART OF THE DESIGN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 data centre decisions require early alignment with cyber, energy, data and investment rules.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77240" y="20574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reporting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 data centres above 500 kW face energy-performance monitoring and reporting obligations.</a:t>
            </a:r>
            <a:endParaRPr lang="en-US" sz="1070" dirty="0"/>
          </a:p>
        </p:txBody>
      </p:sp>
      <p:sp>
        <p:nvSpPr>
          <p:cNvPr id="8" name="Text 6"/>
          <p:cNvSpPr/>
          <p:nvPr/>
        </p:nvSpPr>
        <p:spPr>
          <a:xfrm>
            <a:off x="886968" y="21671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reporting</a:t>
            </a:r>
            <a:endParaRPr lang="en-US" sz="740" dirty="0"/>
          </a:p>
        </p:txBody>
      </p:sp>
      <p:sp>
        <p:nvSpPr>
          <p:cNvPr id="9" name="Text 7"/>
          <p:cNvSpPr/>
          <p:nvPr/>
        </p:nvSpPr>
        <p:spPr>
          <a:xfrm>
            <a:off x="6263640" y="20574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NIS2 &amp; resilience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Cybersecurity governance, incident handling and supply-chain controls can apply to data centre services.</a:t>
            </a:r>
            <a:endParaRPr lang="en-US" sz="1070" dirty="0"/>
          </a:p>
        </p:txBody>
      </p:sp>
      <p:sp>
        <p:nvSpPr>
          <p:cNvPr id="10" name="Text 8"/>
          <p:cNvSpPr/>
          <p:nvPr/>
        </p:nvSpPr>
        <p:spPr>
          <a:xfrm>
            <a:off x="6373368" y="21671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NIS2 &amp; resilience</a:t>
            </a:r>
            <a:endParaRPr lang="en-US" sz="740" dirty="0"/>
          </a:p>
        </p:txBody>
      </p:sp>
      <p:sp>
        <p:nvSpPr>
          <p:cNvPr id="11" name="Text 9"/>
          <p:cNvSpPr/>
          <p:nvPr/>
        </p:nvSpPr>
        <p:spPr>
          <a:xfrm>
            <a:off x="777240" y="34290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GDPR &amp; sovereignty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residency, transfers, remote support, key management and audit rights can drive location choice.</a:t>
            </a:r>
            <a:endParaRPr lang="en-US" sz="1070" dirty="0"/>
          </a:p>
        </p:txBody>
      </p:sp>
      <p:sp>
        <p:nvSpPr>
          <p:cNvPr id="12" name="Text 10"/>
          <p:cNvSpPr/>
          <p:nvPr/>
        </p:nvSpPr>
        <p:spPr>
          <a:xfrm>
            <a:off x="886968" y="35387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GDPR &amp; sovereignty</a:t>
            </a:r>
            <a:endParaRPr lang="en-US" sz="740" dirty="0"/>
          </a:p>
        </p:txBody>
      </p:sp>
      <p:sp>
        <p:nvSpPr>
          <p:cNvPr id="13" name="Text 11"/>
          <p:cNvSpPr/>
          <p:nvPr/>
        </p:nvSpPr>
        <p:spPr>
          <a:xfrm>
            <a:off x="6263640" y="34290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FDI, sanctions, export controls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Investors, customers, GPUs and semiconductor supply chains require screening.</a:t>
            </a:r>
            <a:endParaRPr lang="en-US" sz="1070" dirty="0"/>
          </a:p>
        </p:txBody>
      </p:sp>
      <p:sp>
        <p:nvSpPr>
          <p:cNvPr id="14" name="Text 12"/>
          <p:cNvSpPr/>
          <p:nvPr/>
        </p:nvSpPr>
        <p:spPr>
          <a:xfrm>
            <a:off x="6373368" y="35387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FDI, sanctions, export controls</a:t>
            </a:r>
            <a:endParaRPr lang="en-US" sz="740" dirty="0"/>
          </a:p>
        </p:txBody>
      </p:sp>
      <p:sp>
        <p:nvSpPr>
          <p:cNvPr id="15" name="Text 13"/>
          <p:cNvSpPr/>
          <p:nvPr/>
        </p:nvSpPr>
        <p:spPr>
          <a:xfrm>
            <a:off x="1005840" y="5257800"/>
            <a:ext cx="9875520" cy="438912"/>
          </a:xfrm>
          <a:prstGeom prst="rect">
            <a:avLst/>
          </a:prstGeom>
          <a:solidFill>
            <a:srgbClr val="F1F5F9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coordinates locally qualified legal and tax specialists where regulated advice is required.</a:t>
            </a:r>
            <a:endParaRPr lang="en-US" sz="12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INVESTMENT READINESS GATES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structured gate process protects capital and improves financing credibility.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777240" cy="34747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00200" y="18288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Initial screening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85800" y="23042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fit, land availability, grid indication, planning red flags.</a:t>
            </a:r>
            <a:endParaRPr lang="en-US" sz="930" dirty="0"/>
          </a:p>
        </p:txBody>
      </p:sp>
      <p:sp>
        <p:nvSpPr>
          <p:cNvPr id="10" name="Text 8"/>
          <p:cNvSpPr/>
          <p:nvPr/>
        </p:nvSpPr>
        <p:spPr>
          <a:xfrm>
            <a:off x="4434840" y="1828800"/>
            <a:ext cx="777240" cy="34747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349240" y="18288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control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434840" y="23042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Option / exclusivity, critical parcels, access and utility rights.</a:t>
            </a:r>
            <a:endParaRPr lang="en-US" sz="930" dirty="0"/>
          </a:p>
        </p:txBody>
      </p:sp>
      <p:sp>
        <p:nvSpPr>
          <p:cNvPr id="13" name="Text 11"/>
          <p:cNvSpPr/>
          <p:nvPr/>
        </p:nvSpPr>
        <p:spPr>
          <a:xfrm>
            <a:off x="8183880" y="1828800"/>
            <a:ext cx="777240" cy="34747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3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098280" y="18288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Feasibility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183880" y="23042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Masterplan, grid route, authority engagement, Class-4 cost estimate.</a:t>
            </a:r>
            <a:endParaRPr lang="en-US" sz="930" dirty="0"/>
          </a:p>
        </p:txBody>
      </p:sp>
      <p:sp>
        <p:nvSpPr>
          <p:cNvPr id="16" name="Text 14"/>
          <p:cNvSpPr/>
          <p:nvPr/>
        </p:nvSpPr>
        <p:spPr>
          <a:xfrm>
            <a:off x="685800" y="3429000"/>
            <a:ext cx="777240" cy="34747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600200" y="34290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85800" y="39044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Anchor LOI/pre-lease, pricing validation, bankable contract structure.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4434840" y="3429000"/>
            <a:ext cx="777240" cy="34747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5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349240" y="34290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434840" y="39044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Binding land, power path, permits, Class-3 cost, equity/debt term sheets.</a:t>
            </a:r>
            <a:endParaRPr lang="en-US" sz="930" dirty="0"/>
          </a:p>
        </p:txBody>
      </p:sp>
      <p:sp>
        <p:nvSpPr>
          <p:cNvPr id="22" name="Text 20"/>
          <p:cNvSpPr/>
          <p:nvPr/>
        </p:nvSpPr>
        <p:spPr>
          <a:xfrm>
            <a:off x="8183880" y="3429000"/>
            <a:ext cx="777240" cy="34747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098280" y="34290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close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183880" y="39044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Financing docs, EPC, insurance, CPs, funded contingency, NTP.</a:t>
            </a:r>
            <a:endParaRPr lang="en-US" sz="9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EXPERTAIGROUP ADVANTAGE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Integrated execution support in a market where single-discipline advice is no longer enough.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196596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240487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automatic preference for one operator, country, site or technology.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822960" y="3108960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/>
          <p:nvPr/>
        </p:nvSpPr>
        <p:spPr>
          <a:xfrm>
            <a:off x="6263640" y="196596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Multidisciplinary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263640" y="240487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Commercial, financial, legal, tax, technical, energy and regulatory coordination.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263640" y="3108960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/>
          <p:nvPr/>
        </p:nvSpPr>
        <p:spPr>
          <a:xfrm>
            <a:off x="822960" y="338328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Evidence-based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382219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Marketing claims are validated against contracts, grid letters, permits and technical data.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22960" y="4526280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6" name="Text 14"/>
          <p:cNvSpPr/>
          <p:nvPr/>
        </p:nvSpPr>
        <p:spPr>
          <a:xfrm>
            <a:off x="6263640" y="338328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Transaction-oriented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263640" y="382219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search and selection to deal structure, financing, CPs and closing readiness.</a:t>
            </a:r>
            <a:endParaRPr lang="en-US" sz="1080" dirty="0"/>
          </a:p>
        </p:txBody>
      </p:sp>
      <p:sp>
        <p:nvSpPr>
          <p:cNvPr id="18" name="Shape 16"/>
          <p:cNvSpPr/>
          <p:nvPr/>
        </p:nvSpPr>
        <p:spPr>
          <a:xfrm>
            <a:off x="6263640" y="4526280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17"/>
          <p:cNvSpPr/>
          <p:nvPr/>
        </p:nvSpPr>
        <p:spPr>
          <a:xfrm>
            <a:off x="1188720" y="5074920"/>
            <a:ext cx="9692640" cy="5943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is not to generate more reports; it is to move qualified opportunities toward investable decisions.</a:t>
            </a:r>
            <a:endParaRPr 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STEPS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next mandate should start with a clear brief, disciplined evidence gathering and transparent economics.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2148840"/>
            <a:ext cx="594360" cy="41148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mandate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82296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Capacity, countries, timing, customer profile, budget, compliance and preferred model.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3611880" y="2148840"/>
            <a:ext cx="594360" cy="41148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61188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the first screen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361188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Power, land, planning, fibre, market demand and red-flag risks.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6400800" y="2148840"/>
            <a:ext cx="594360" cy="41148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Secure the mandate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640080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Fixed fee, success fee, fee trigger, exclusions, confidentiality and decision gates.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9189720" y="2148840"/>
            <a:ext cx="594360" cy="41148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8972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to shortlist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918972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 availability, issue RFI, coordinate local experts and prepare transaction path.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1097280" y="5285232"/>
            <a:ext cx="9875520" cy="530352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Contact: [email] · [phone] · [website]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 AND USE OF INFORMATION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This deck is a presentation concept. It is not legal, tax, technical, financial or investment advice.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1828800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ExpertAIgroup website content pack, 19 July 2026.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822960" y="2231136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Universal Data Centre Site Development — Information Requirements and Due Diligence Questionnaire.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22960" y="2633472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ExpertAIgroup request letter re. St. Antoine / Oud Gastel AI data centre, 22 July 2026.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22960" y="3035808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AxeCompute Sales Overview, July 2026, used as market-context input for compute capacity pain points.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822960" y="3438144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European Commission: AI Continent Action Plan; AI Factories policy pages.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822960" y="3840480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European Commission: Energy performance of data centres and minimum performance standards pages.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822960" y="4242816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European Commission: NIS2 Directive pages.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822960" y="4645152"/>
            <a:ext cx="10424160" cy="30175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CBRE European Data Centres Outlook 2026 and Global Data Center Trends 2026.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22960" y="5559552"/>
            <a:ext cx="10424160" cy="502920"/>
          </a:xfrm>
          <a:prstGeom prst="rect">
            <a:avLst/>
          </a:prstGeom>
          <a:solidFill>
            <a:srgbClr val="FFF2E8"/>
          </a:solidFill>
          <a:ln w="12700">
            <a:solidFill>
              <a:srgbClr val="FFD0AD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11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Before publication: verify biographies, legal statements, country rankings, fee clauses, client references and any project-specific figures.</a:t>
            </a:r>
            <a:endParaRPr lang="en-US" sz="111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ExpertAIgroup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9875520" y="384048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640080" y="221284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Nederlandse sectie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58368" y="2999232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AI-datacenter advisory, brokerage en ontwikkelgereedheid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9144000" y="1874520"/>
            <a:ext cx="594360" cy="2834640"/>
          </a:xfrm>
          <a:prstGeom prst="roundRect">
            <a:avLst>
              <a:gd name="adj" fmla="val 12308"/>
            </a:avLst>
          </a:prstGeom>
          <a:solidFill>
            <a:srgbClr val="00B3A4">
              <a:alpha val="90000"/>
            </a:srgbClr>
          </a:solidFill>
          <a:ln w="12700">
            <a:solidFill>
              <a:srgbClr val="A5F3FC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7" name="Shape 5"/>
          <p:cNvSpPr/>
          <p:nvPr/>
        </p:nvSpPr>
        <p:spPr>
          <a:xfrm>
            <a:off x="9966960" y="1874520"/>
            <a:ext cx="594360" cy="2834640"/>
          </a:xfrm>
          <a:prstGeom prst="roundRect">
            <a:avLst>
              <a:gd name="adj" fmla="val 12308"/>
            </a:avLst>
          </a:prstGeom>
          <a:solidFill>
            <a:srgbClr val="2559E8">
              <a:alpha val="90000"/>
            </a:srgbClr>
          </a:solidFill>
          <a:ln w="12700">
            <a:solidFill>
              <a:srgbClr val="A5F3FC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8" name="Shape 6"/>
          <p:cNvSpPr/>
          <p:nvPr/>
        </p:nvSpPr>
        <p:spPr>
          <a:xfrm>
            <a:off x="10789920" y="1874520"/>
            <a:ext cx="594360" cy="2834640"/>
          </a:xfrm>
          <a:prstGeom prst="roundRect">
            <a:avLst>
              <a:gd name="adj" fmla="val 12308"/>
            </a:avLst>
          </a:prstGeom>
          <a:solidFill>
            <a:srgbClr val="00B3A4">
              <a:alpha val="90000"/>
            </a:srgbClr>
          </a:solidFill>
          <a:ln w="12700">
            <a:solidFill>
              <a:srgbClr val="A5F3FC">
                <a:alpha val="50000"/>
              </a:srgbClr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Shape 7"/>
          <p:cNvSpPr/>
          <p:nvPr/>
        </p:nvSpPr>
        <p:spPr>
          <a:xfrm>
            <a:off x="640080" y="3886200"/>
            <a:ext cx="3657600" cy="0"/>
          </a:xfrm>
          <a:prstGeom prst="line">
            <a:avLst/>
          </a:prstGeom>
          <a:noFill/>
          <a:ln w="381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11" name="Text 9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12" name="Text 10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67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VERHAALLIJN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 deze presentatie behandelt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 praktische kijk op het vinden, beoordelen, ontwikkelen en financieren van AI-datacentra.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731520" y="20116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9933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Marktcontext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611880" y="19659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Waarom AI-infrastructuur wordt gestuurd door capaciteit, stroom en soevereiniteit.</a:t>
            </a:r>
            <a:endParaRPr lang="en-US" sz="1140" dirty="0"/>
          </a:p>
        </p:txBody>
      </p:sp>
      <p:sp>
        <p:nvSpPr>
          <p:cNvPr id="11" name="Text 9"/>
          <p:cNvSpPr/>
          <p:nvPr/>
        </p:nvSpPr>
        <p:spPr>
          <a:xfrm>
            <a:off x="731520" y="26974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17320" y="26791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611880" y="26517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Positionering, initiatiefnemers, multidisciplinair netwerk en opdrachtmodel.</a:t>
            </a:r>
            <a:endParaRPr lang="en-US" sz="1140" dirty="0"/>
          </a:p>
        </p:txBody>
      </p:sp>
      <p:sp>
        <p:nvSpPr>
          <p:cNvPr id="14" name="Text 12"/>
          <p:cNvSpPr/>
          <p:nvPr/>
        </p:nvSpPr>
        <p:spPr>
          <a:xfrm>
            <a:off x="731520" y="33832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417320" y="33649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 erbij komt kijken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611880" y="33375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Energie, grond, vergunningen, koeling, fiber, financiering, klanten en besluitpoorten.</a:t>
            </a:r>
            <a:endParaRPr lang="en-US" sz="1140" dirty="0"/>
          </a:p>
        </p:txBody>
      </p:sp>
      <p:sp>
        <p:nvSpPr>
          <p:cNvPr id="17" name="Text 15"/>
          <p:cNvSpPr/>
          <p:nvPr/>
        </p:nvSpPr>
        <p:spPr>
          <a:xfrm>
            <a:off x="731520" y="40690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17320" y="40507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Landen &amp; locaties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611880" y="40233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Korte Europese landenlens en locatie-selectiekader.</a:t>
            </a:r>
            <a:endParaRPr lang="en-US" sz="1140" dirty="0"/>
          </a:p>
        </p:txBody>
      </p:sp>
      <p:sp>
        <p:nvSpPr>
          <p:cNvPr id="20" name="Text 18"/>
          <p:cNvSpPr/>
          <p:nvPr/>
        </p:nvSpPr>
        <p:spPr>
          <a:xfrm>
            <a:off x="731520" y="4754880"/>
            <a:ext cx="50292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4736592"/>
            <a:ext cx="20574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Diensten &amp; model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611880" y="4709160"/>
            <a:ext cx="6949440" cy="41148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Bemiddeling, advies, due diligence, transactiebegeleiding en vergoedingen.</a:t>
            </a:r>
            <a:endParaRPr lang="en-US" sz="114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MARKTVERSCHUIVING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AI-vraag maakt datacentra strategische infrastructuur.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Het gaat niet alleen om GPU’s. Het gaat om de combinatie van capaciteit, stroom, compliance en kapitaal.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658368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Capaciteitsschaarste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Gebruikers hebben de juiste capaciteit op het juiste moment nodig, niet alleen een generieke cloudomgeving.</a:t>
            </a:r>
            <a:endParaRPr lang="en-US" sz="1120" dirty="0"/>
          </a:p>
        </p:txBody>
      </p:sp>
      <p:sp>
        <p:nvSpPr>
          <p:cNvPr id="9" name="Text 7"/>
          <p:cNvSpPr/>
          <p:nvPr/>
        </p:nvSpPr>
        <p:spPr>
          <a:xfrm>
            <a:off x="795528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3429000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Stroomknelpunten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Netaansluiting en firm transportrechten zijn op veel Europese locaties doorslaggevend.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3566160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199632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Soevereiniteit &amp; security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AI-workloads vragen steeds vaker voorspelbare datalocatie, cybercontrols en veerkracht.</a:t>
            </a:r>
            <a:endParaRPr lang="en-US" sz="1120" dirty="0"/>
          </a:p>
        </p:txBody>
      </p:sp>
      <p:sp>
        <p:nvSpPr>
          <p:cNvPr id="13" name="Text 11"/>
          <p:cNvSpPr/>
          <p:nvPr/>
        </p:nvSpPr>
        <p:spPr>
          <a:xfrm>
            <a:off x="6336792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970264" y="2121408"/>
            <a:ext cx="23317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Kapitaalintensiteit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 financierbaar project brengt grond, stroom, klanten, vergunningen, capex en financiering vóór bouw samen.</a:t>
            </a:r>
            <a:endParaRPr lang="en-US" sz="1120" dirty="0"/>
          </a:p>
        </p:txBody>
      </p:sp>
      <p:sp>
        <p:nvSpPr>
          <p:cNvPr id="15" name="Text 13"/>
          <p:cNvSpPr/>
          <p:nvPr/>
        </p:nvSpPr>
        <p:spPr>
          <a:xfrm>
            <a:off x="9107424" y="2286000"/>
            <a:ext cx="50292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58368" y="4809744"/>
            <a:ext cx="10835640" cy="5943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2032" tIns="2032" rIns="2032" bIns="2032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Kernimplicatie: AI-datacenterontwikkeling is een gestructureerd besluitvormingsproces, geen gewone vastgoedzoektocht.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OVER EXPERTAIGROUP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Onafhankelijke advisory &amp; brokerage voor AI-geschikte datacentercapaciteit en locaties.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Een multidisciplinair platform dat commerciële, financiële, juridische, fiscale en technische expertise verbindt.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685800" y="1993392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Zoekmandaten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2377440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Vinden van operationele of geplande AI-ready capaciteit.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85800" y="3054096"/>
            <a:ext cx="438912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/>
          <p:nvPr/>
        </p:nvSpPr>
        <p:spPr>
          <a:xfrm>
            <a:off x="685800" y="3419856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origination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85800" y="3803904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Identificeren en positioneren van grond, brownfields en industriële sites.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85800" y="4480560"/>
            <a:ext cx="438912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/>
          <p:nvPr/>
        </p:nvSpPr>
        <p:spPr>
          <a:xfrm>
            <a:off x="6126480" y="1993392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Landenscans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126480" y="2377440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Vergelijken van landen op energie, vergunningen, fiscaliteit, data, incentives en risico.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3054096"/>
            <a:ext cx="438912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7" name="Text 15"/>
          <p:cNvSpPr/>
          <p:nvPr/>
        </p:nvSpPr>
        <p:spPr>
          <a:xfrm>
            <a:off x="6126480" y="3419856"/>
            <a:ext cx="47548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Transactieregie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126480" y="3803904"/>
            <a:ext cx="4480560" cy="5029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Coördineren van RFI, due diligence, term sheets, financiering en closing.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26480" y="4480560"/>
            <a:ext cx="438912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0" name="Text 18"/>
          <p:cNvSpPr/>
          <p:nvPr/>
        </p:nvSpPr>
        <p:spPr>
          <a:xfrm>
            <a:off x="731520" y="5074920"/>
            <a:ext cx="201168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Geïnitieerd door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731520" y="5394960"/>
            <a:ext cx="9875520" cy="33832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Leendert van Rossem BSc   ·   mr. Dwight P. Isebia   ·   drs. ing. Kesh Laloe MSc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742432"/>
            <a:ext cx="868680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Individuele biografieën en trackrecords moeten vóór externe publicatie worden geverifieerd.</a:t>
            </a:r>
            <a:endParaRPr lang="en-US" sz="8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WERKMODEL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 compacte kernorganisatie met specialistisch netwerk per land en werkstroom.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treedt op als procesarchitect, onafhankelijke vergelijker en transactiecoördinator.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777240" y="205740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Kerncoördinatie</a:t>
            </a:r>
            <a:endParaRPr lang="en-US" sz="1320" dirty="0"/>
          </a:p>
        </p:txBody>
      </p:sp>
      <p:sp>
        <p:nvSpPr>
          <p:cNvPr id="9" name="Text 7"/>
          <p:cNvSpPr/>
          <p:nvPr/>
        </p:nvSpPr>
        <p:spPr>
          <a:xfrm>
            <a:off x="777240" y="244144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Eén lead adviser voor scope, bewijs, proces en transactielogica.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4480560" y="205740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Lokale specialisten</a:t>
            </a:r>
            <a:endParaRPr lang="en-US" sz="1320" dirty="0"/>
          </a:p>
        </p:txBody>
      </p:sp>
      <p:sp>
        <p:nvSpPr>
          <p:cNvPr id="11" name="Text 9"/>
          <p:cNvSpPr/>
          <p:nvPr/>
        </p:nvSpPr>
        <p:spPr>
          <a:xfrm>
            <a:off x="4480560" y="244144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Juridische, fiscale, energie- en technische experts valideren landspecifieke punten.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8183880" y="205740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Commercieel netwerk</a:t>
            </a:r>
            <a:endParaRPr lang="en-US" sz="1320" dirty="0"/>
          </a:p>
        </p:txBody>
      </p:sp>
      <p:sp>
        <p:nvSpPr>
          <p:cNvPr id="13" name="Text 11"/>
          <p:cNvSpPr/>
          <p:nvPr/>
        </p:nvSpPr>
        <p:spPr>
          <a:xfrm>
            <a:off x="8183880" y="244144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Operators, investeerders, site-eigenaren, technologiepartners en publieke partijen.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77240" y="347472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</a:t>
            </a:r>
            <a:endParaRPr lang="en-US" sz="1320" dirty="0"/>
          </a:p>
        </p:txBody>
      </p:sp>
      <p:sp>
        <p:nvSpPr>
          <p:cNvPr id="15" name="Text 13"/>
          <p:cNvSpPr/>
          <p:nvPr/>
        </p:nvSpPr>
        <p:spPr>
          <a:xfrm>
            <a:off x="777240" y="385876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Conflictchecks, vertrouwelijkheid, KYC, fee-transparantie en besluitpoorten.</a:t>
            </a:r>
            <a:endParaRPr lang="en-US" sz="980" dirty="0"/>
          </a:p>
        </p:txBody>
      </p:sp>
      <p:sp>
        <p:nvSpPr>
          <p:cNvPr id="16" name="Text 14"/>
          <p:cNvSpPr/>
          <p:nvPr/>
        </p:nvSpPr>
        <p:spPr>
          <a:xfrm>
            <a:off x="4480560" y="347472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Dekking</a:t>
            </a:r>
            <a:endParaRPr lang="en-US" sz="1320" dirty="0"/>
          </a:p>
        </p:txBody>
      </p:sp>
      <p:sp>
        <p:nvSpPr>
          <p:cNvPr id="17" name="Text 15"/>
          <p:cNvSpPr/>
          <p:nvPr/>
        </p:nvSpPr>
        <p:spPr>
          <a:xfrm>
            <a:off x="4480560" y="385876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Europese focus met verbindingen naar China en het Caribisch gebied waar relevant en compliant.</a:t>
            </a:r>
            <a:endParaRPr lang="en-US" sz="980" dirty="0"/>
          </a:p>
        </p:txBody>
      </p:sp>
      <p:sp>
        <p:nvSpPr>
          <p:cNvPr id="18" name="Text 16"/>
          <p:cNvSpPr/>
          <p:nvPr/>
        </p:nvSpPr>
        <p:spPr>
          <a:xfrm>
            <a:off x="8183880" y="3474720"/>
            <a:ext cx="310896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320" dirty="0"/>
          </a:p>
        </p:txBody>
      </p:sp>
      <p:sp>
        <p:nvSpPr>
          <p:cNvPr id="19" name="Text 17"/>
          <p:cNvSpPr/>
          <p:nvPr/>
        </p:nvSpPr>
        <p:spPr>
          <a:xfrm>
            <a:off x="8183880" y="3858768"/>
            <a:ext cx="2971800" cy="6583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Vergelijkbare opties, vastgelegde aannames en een geloofwaardig pad naar closing.</a:t>
            </a:r>
            <a:endParaRPr lang="en-US" sz="980" dirty="0"/>
          </a:p>
        </p:txBody>
      </p:sp>
      <p:sp>
        <p:nvSpPr>
          <p:cNvPr id="20" name="Text 18"/>
          <p:cNvSpPr/>
          <p:nvPr/>
        </p:nvSpPr>
        <p:spPr>
          <a:xfrm>
            <a:off x="1097280" y="5303520"/>
            <a:ext cx="9875520" cy="50292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Netwerkmodel: kleine kern, diepe specialistische schil, lokale validatie waar nodig.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 VRAAG TOT CLOSING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Van eerste capaciteitsvraag naar financierbare transactie en uitvoeringsroute.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2167128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2377440"/>
            <a:ext cx="438912" cy="43891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24712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Intake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594360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Scope, capaciteit, timing, budget, conflicten, KYC</a:t>
            </a:r>
            <a:endParaRPr lang="en-US" sz="930" dirty="0"/>
          </a:p>
        </p:txBody>
      </p:sp>
      <p:sp>
        <p:nvSpPr>
          <p:cNvPr id="11" name="Text 9"/>
          <p:cNvSpPr/>
          <p:nvPr/>
        </p:nvSpPr>
        <p:spPr>
          <a:xfrm>
            <a:off x="4069080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496312" y="2377440"/>
            <a:ext cx="438912" cy="43891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026664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Eisen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2496312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MW, rack density, GPU-platform, soevereiniteit, servicemodel</a:t>
            </a:r>
            <a:endParaRPr lang="en-US" sz="930" dirty="0"/>
          </a:p>
        </p:txBody>
      </p:sp>
      <p:sp>
        <p:nvSpPr>
          <p:cNvPr id="15" name="Text 13"/>
          <p:cNvSpPr/>
          <p:nvPr/>
        </p:nvSpPr>
        <p:spPr>
          <a:xfrm>
            <a:off x="5971032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398264" y="2377440"/>
            <a:ext cx="438912" cy="43891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928616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Scan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4398264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Landen, sites, operators, net, vergunningen en prijsindicatie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7872984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00216" y="2377440"/>
            <a:ext cx="438912" cy="43891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830568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Verificatie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6300216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NDA, RFI, netstatus, technische data en beschikbaarheid</a:t>
            </a:r>
            <a:endParaRPr lang="en-US" sz="930" dirty="0"/>
          </a:p>
        </p:txBody>
      </p:sp>
      <p:sp>
        <p:nvSpPr>
          <p:cNvPr id="23" name="Text 21"/>
          <p:cNvSpPr/>
          <p:nvPr/>
        </p:nvSpPr>
        <p:spPr>
          <a:xfrm>
            <a:off x="9774936" y="2633472"/>
            <a:ext cx="256032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202168" y="2377440"/>
            <a:ext cx="438912" cy="43891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732520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Diligence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8202168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Techniek, energie, juridisch, fiscaal, financieel, ESG, security</a:t>
            </a:r>
            <a:endParaRPr lang="en-US" sz="930" dirty="0"/>
          </a:p>
        </p:txBody>
      </p:sp>
      <p:sp>
        <p:nvSpPr>
          <p:cNvPr id="27" name="Text 25"/>
          <p:cNvSpPr/>
          <p:nvPr/>
        </p:nvSpPr>
        <p:spPr>
          <a:xfrm>
            <a:off x="10104120" y="2377440"/>
            <a:ext cx="438912" cy="43891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10634472" y="2331720"/>
            <a:ext cx="114300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Closing</a:t>
            </a:r>
            <a:endParaRPr lang="en-US" sz="1220" dirty="0"/>
          </a:p>
        </p:txBody>
      </p:sp>
      <p:sp>
        <p:nvSpPr>
          <p:cNvPr id="29" name="Text 27"/>
          <p:cNvSpPr/>
          <p:nvPr/>
        </p:nvSpPr>
        <p:spPr>
          <a:xfrm>
            <a:off x="10104120" y="2971800"/>
            <a:ext cx="1691640" cy="868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 sheet, SPV/JV, financiering, CP’s en closing readiness</a:t>
            </a:r>
            <a:endParaRPr lang="en-US" sz="930" dirty="0"/>
          </a:p>
        </p:txBody>
      </p:sp>
      <p:sp>
        <p:nvSpPr>
          <p:cNvPr id="30" name="Text 28"/>
          <p:cNvSpPr/>
          <p:nvPr/>
        </p:nvSpPr>
        <p:spPr>
          <a:xfrm>
            <a:off x="658368" y="4983480"/>
            <a:ext cx="10881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778" tIns="1778" rIns="1778" bIns="1778" rtlCol="0" anchor="ctr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Deliverables: scorecards, risicomemo, regulatory issue list, financieel model, term-sheetvergelijking en closing checklist.</a:t>
            </a:r>
            <a:endParaRPr lang="en-US" sz="12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OPZET VAN EEN AI-DATACENTRUM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 ontwikkeling is zo sterk als de zwakste werkstroom.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94360" y="1389888"/>
            <a:ext cx="9875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structureert de afhankelijkheden voordat kapitaal wordt vastgelegd.</a:t>
            </a:r>
            <a:endParaRPr lang="en-US" sz="1120" dirty="0"/>
          </a:p>
        </p:txBody>
      </p:sp>
      <p:sp>
        <p:nvSpPr>
          <p:cNvPr id="5" name="Text 3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670" dirty="0"/>
          </a:p>
        </p:txBody>
      </p:sp>
      <p:sp>
        <p:nvSpPr>
          <p:cNvPr id="8" name="Text 6"/>
          <p:cNvSpPr/>
          <p:nvPr/>
        </p:nvSpPr>
        <p:spPr>
          <a:xfrm>
            <a:off x="777240" y="2057400"/>
            <a:ext cx="306324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77240" y="253288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 MW, netrechten, redundantie, PPA, opslag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480560" y="2057400"/>
            <a:ext cx="306324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Grond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480560" y="253288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Eigendom, uitbreiding, zones, nuts, toegang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183880" y="2057400"/>
            <a:ext cx="306324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Vergunning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8183880" y="253288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Ruimte, milieu, water, geluid, omgeving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77240" y="3474720"/>
            <a:ext cx="306324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Techniek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77240" y="395020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Koeling, rack density, MEP, security, resilience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480560" y="3474720"/>
            <a:ext cx="306324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Fiber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480560" y="395020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Gescheiden routes, latency, carriers, dark fiber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8183880" y="3474720"/>
            <a:ext cx="306324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Financiering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8183880" y="3950208"/>
            <a:ext cx="30632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Capex, huurders, DSCR, debt, equity, exit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97280" y="5257800"/>
            <a:ext cx="9875520" cy="50292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Alle zes werkstromen moeten kloppen voor een financierbaar AI-datacenterproject.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GO/NO-GO DISCIPLINE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Substantiële ontwikkelkosten moeten volgen op bewijs, niet op optimisme.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68680" y="1874520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435608" y="1856232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Juridische site control</a:t>
            </a:r>
            <a:endParaRPr lang="en-US" sz="1230" dirty="0"/>
          </a:p>
        </p:txBody>
      </p:sp>
      <p:sp>
        <p:nvSpPr>
          <p:cNvPr id="9" name="Text 7"/>
          <p:cNvSpPr/>
          <p:nvPr/>
        </p:nvSpPr>
        <p:spPr>
          <a:xfrm>
            <a:off x="868680" y="2532888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435608" y="2514600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Zeker netpad</a:t>
            </a:r>
            <a:endParaRPr lang="en-US" sz="1230" dirty="0"/>
          </a:p>
        </p:txBody>
      </p:sp>
      <p:sp>
        <p:nvSpPr>
          <p:cNvPr id="11" name="Text 9"/>
          <p:cNvSpPr/>
          <p:nvPr/>
        </p:nvSpPr>
        <p:spPr>
          <a:xfrm>
            <a:off x="868680" y="3191256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35608" y="3172968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Planologisch passend</a:t>
            </a:r>
            <a:endParaRPr lang="en-US" sz="1230" dirty="0"/>
          </a:p>
        </p:txBody>
      </p:sp>
      <p:sp>
        <p:nvSpPr>
          <p:cNvPr id="13" name="Text 11"/>
          <p:cNvSpPr/>
          <p:nvPr/>
        </p:nvSpPr>
        <p:spPr>
          <a:xfrm>
            <a:off x="868680" y="3849624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435608" y="3831336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Genoeg grond &amp; uitbreiding</a:t>
            </a:r>
            <a:endParaRPr lang="en-US" sz="1230" dirty="0"/>
          </a:p>
        </p:txBody>
      </p:sp>
      <p:sp>
        <p:nvSpPr>
          <p:cNvPr id="15" name="Text 13"/>
          <p:cNvSpPr/>
          <p:nvPr/>
        </p:nvSpPr>
        <p:spPr>
          <a:xfrm>
            <a:off x="868680" y="4507992"/>
            <a:ext cx="411480" cy="30175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435608" y="4489704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Technische inpasbaarheid</a:t>
            </a:r>
            <a:endParaRPr lang="en-US" sz="1230" dirty="0"/>
          </a:p>
        </p:txBody>
      </p:sp>
      <p:sp>
        <p:nvSpPr>
          <p:cNvPr id="17" name="Text 15"/>
          <p:cNvSpPr/>
          <p:nvPr/>
        </p:nvSpPr>
        <p:spPr>
          <a:xfrm>
            <a:off x="6355080" y="1874520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922008" y="1856232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Milieu- en waterrisico</a:t>
            </a:r>
            <a:endParaRPr lang="en-US" sz="1230" dirty="0"/>
          </a:p>
        </p:txBody>
      </p:sp>
      <p:sp>
        <p:nvSpPr>
          <p:cNvPr id="19" name="Text 17"/>
          <p:cNvSpPr/>
          <p:nvPr/>
        </p:nvSpPr>
        <p:spPr>
          <a:xfrm>
            <a:off x="6355080" y="2532888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922008" y="2514600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Gescheiden fiberroutes</a:t>
            </a:r>
            <a:endParaRPr lang="en-US" sz="1230" dirty="0"/>
          </a:p>
        </p:txBody>
      </p:sp>
      <p:sp>
        <p:nvSpPr>
          <p:cNvPr id="21" name="Text 19"/>
          <p:cNvSpPr/>
          <p:nvPr/>
        </p:nvSpPr>
        <p:spPr>
          <a:xfrm>
            <a:off x="6355080" y="3191256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922008" y="3172968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Credibele klantvraag</a:t>
            </a:r>
            <a:endParaRPr lang="en-US" sz="1230" dirty="0"/>
          </a:p>
        </p:txBody>
      </p:sp>
      <p:sp>
        <p:nvSpPr>
          <p:cNvPr id="23" name="Text 21"/>
          <p:cNvSpPr/>
          <p:nvPr/>
        </p:nvSpPr>
        <p:spPr>
          <a:xfrm>
            <a:off x="6355080" y="3849624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922008" y="3831336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Financierbare kasstromen</a:t>
            </a:r>
            <a:endParaRPr lang="en-US" sz="1230" dirty="0"/>
          </a:p>
        </p:txBody>
      </p:sp>
      <p:sp>
        <p:nvSpPr>
          <p:cNvPr id="25" name="Text 23"/>
          <p:cNvSpPr/>
          <p:nvPr/>
        </p:nvSpPr>
        <p:spPr>
          <a:xfrm>
            <a:off x="6355080" y="4507992"/>
            <a:ext cx="411480" cy="30175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6922008" y="4489704"/>
            <a:ext cx="4206240" cy="34747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3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Levensvatbaar downside-scenario</a:t>
            </a:r>
            <a:endParaRPr lang="en-US" sz="1230" dirty="0"/>
          </a:p>
        </p:txBody>
      </p:sp>
      <p:sp>
        <p:nvSpPr>
          <p:cNvPr id="27" name="Text 25"/>
          <p:cNvSpPr/>
          <p:nvPr/>
        </p:nvSpPr>
        <p:spPr>
          <a:xfrm>
            <a:off x="1097280" y="5504688"/>
            <a:ext cx="9875520" cy="438912"/>
          </a:xfrm>
          <a:prstGeom prst="rect">
            <a:avLst/>
          </a:prstGeom>
          <a:solidFill>
            <a:srgbClr val="FFF2E8"/>
          </a:solidFill>
          <a:ln w="12700">
            <a:solidFill>
              <a:srgbClr val="FFD0AD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Als één van de eerste vijf vragen materieel negatief is, stop of herontwerp het project.</a:t>
            </a:r>
            <a:endParaRPr lang="en-US" sz="122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 IS DE POORTWACHTER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 datacentrum is niet haalbaar zonder formeel, tijdgebonden en financierbaar vermogen.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31520" y="205740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Capaciteit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Bestaande aansluiting ≠ toekomstig transportvermogen. Bevestig MW/MVA per fase.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68680" y="216712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Capaciteit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6217920" y="205740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Rechten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Firm, non-firm, interruptible en curtailment hebben heel verschillende waarde.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6355080" y="216712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Rechten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731520" y="347472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Continuïteit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Redundante voedingen, UPS, batterijen, generatoren en brandstofstrategie moeten vroeg worden ontworpen.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68680" y="358444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Continuïteit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6217920" y="3474720"/>
            <a:ext cx="4754880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Commercieel</a:t>
            </a:r>
            <a:endParaRPr lang="en-US" sz="1150" dirty="0"/>
          </a:p>
          <a:p>
            <a:pPr marL="0" indent="0" algn="l">
              <a:buNone/>
            </a:pPr>
            <a:r>
              <a:rPr lang="en-US" sz="11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PPA, pass-through, hedging en congestiediensten bepalen financierbaarheid.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6355080" y="3584448"/>
            <a:ext cx="1645920" cy="21945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Commercieel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822960" y="5074920"/>
            <a:ext cx="10607040" cy="5943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Minimale output: locatiegerichte netstudie met capaciteit, transportrechten, spanning, opleverdatum, kosten, verzwaring en curtailment.</a:t>
            </a:r>
            <a:endParaRPr lang="en-US" sz="1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TECHNISCH ONTWERP VOOR AI-WORKLOADS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AI/HPC verandert het ontwerp: dichtheid, koeling, stroomkwaliteit en resilience komen vooraan te staan.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19659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Hoge rack density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24048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voor 80–140+ kW/rack in AI-clusters, afhankelijk van workload en hardwaregeneratie.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822960" y="3227832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/>
          <p:nvPr/>
        </p:nvSpPr>
        <p:spPr>
          <a:xfrm>
            <a:off x="6309360" y="19659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Liquid cooling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309360" y="24048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Direct-to-chip of hybride koeling kan een vereiste worden, geen optie.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309360" y="3227832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/>
          <p:nvPr/>
        </p:nvSpPr>
        <p:spPr>
          <a:xfrm>
            <a:off x="822960" y="35661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Beschikbaarheid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40050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Tier III-achtige maintainability of gelijkwaardige resilience vraagt zorgvuldige MEP-architectuur.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22960" y="4828032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6" name="Text 14"/>
          <p:cNvSpPr/>
          <p:nvPr/>
        </p:nvSpPr>
        <p:spPr>
          <a:xfrm>
            <a:off x="6309360" y="3566160"/>
            <a:ext cx="46634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Security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309360" y="4005072"/>
            <a:ext cx="45720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Fysieke beveiliging, toegangscontrole, logging, cyber en supply-chain controls worden ingebouwd.</a:t>
            </a:r>
            <a:endParaRPr lang="en-US" sz="1080" dirty="0"/>
          </a:p>
        </p:txBody>
      </p:sp>
      <p:sp>
        <p:nvSpPr>
          <p:cNvPr id="18" name="Shape 16"/>
          <p:cNvSpPr/>
          <p:nvPr/>
        </p:nvSpPr>
        <p:spPr>
          <a:xfrm>
            <a:off x="6309360" y="4828032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17"/>
          <p:cNvSpPr/>
          <p:nvPr/>
        </p:nvSpPr>
        <p:spPr>
          <a:xfrm>
            <a:off x="3017520" y="5760720"/>
            <a:ext cx="594360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Facility-only versus GPU-eigendom moet vroeg worden gedefinieerd.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GROND, VERGUNNINGEN EN MAATSCHAPPELIJKE INPASSING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Het beste technische ontwerp faalt alsnog als grond, planologie en publieke waarde niet kloppen.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31520" y="2057400"/>
            <a:ext cx="3063240" cy="41148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Grond &amp; titel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2587752"/>
            <a:ext cx="30632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Eigendom, opties, erfdienstbaarheden, toegang, uitbreiding, zekerheden.</a:t>
            </a:r>
            <a:endParaRPr lang="en-US" sz="1120" dirty="0"/>
          </a:p>
        </p:txBody>
      </p:sp>
      <p:sp>
        <p:nvSpPr>
          <p:cNvPr id="9" name="Text 7"/>
          <p:cNvSpPr/>
          <p:nvPr/>
        </p:nvSpPr>
        <p:spPr>
          <a:xfrm>
            <a:off x="4526280" y="2057400"/>
            <a:ext cx="3063240" cy="41148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Vergunningen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26280" y="2587752"/>
            <a:ext cx="30632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Bestemming, MER, geluid, emissies, generatoren, batterijen, water en bezwaar.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8321040" y="2057400"/>
            <a:ext cx="3063240" cy="41148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Publieke waarde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21040" y="2587752"/>
            <a:ext cx="306324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1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Banen, opleiding, restwarmte, digitale soevereiniteit, brownfieldherstel en netflexibiliteit.</a:t>
            </a:r>
            <a:endParaRPr lang="en-US" sz="1120" dirty="0"/>
          </a:p>
        </p:txBody>
      </p:sp>
      <p:sp>
        <p:nvSpPr>
          <p:cNvPr id="13" name="Text 11"/>
          <p:cNvSpPr/>
          <p:nvPr/>
        </p:nvSpPr>
        <p:spPr>
          <a:xfrm>
            <a:off x="1097280" y="5074920"/>
            <a:ext cx="9875520" cy="594360"/>
          </a:xfrm>
          <a:prstGeom prst="rect">
            <a:avLst/>
          </a:prstGeom>
          <a:solidFill>
            <a:srgbClr val="F1F5F9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2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Voor brownfield- of erfgoedlocaties komen gebouwinspecties, constructief onderzoek, verontreiniging, asbest en herbestemmingsstrategie erbij.</a:t>
            </a:r>
            <a:endParaRPr lang="en-US" sz="1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EUROPESE LANDENLENS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Er is geen universeel beste land. Locatie-specifieke stroom en vergunningen beslissen.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502920" y="1783080"/>
            <a:ext cx="160020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Land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2331720" y="1783080"/>
            <a:ext cx="82296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Signaal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3383280" y="1783080"/>
            <a:ext cx="301752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Plus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6812280" y="1783080"/>
            <a:ext cx="356616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Beperking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502920" y="2121408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Frankrijk</a:t>
            </a:r>
            <a:endParaRPr lang="en-US" sz="870" dirty="0"/>
          </a:p>
        </p:txBody>
      </p:sp>
      <p:sp>
        <p:nvSpPr>
          <p:cNvPr id="12" name="Text 10"/>
          <p:cNvSpPr/>
          <p:nvPr/>
        </p:nvSpPr>
        <p:spPr>
          <a:xfrm>
            <a:off x="2331720" y="2121408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Hoog</a:t>
            </a:r>
            <a:endParaRPr lang="en-US" sz="840" dirty="0"/>
          </a:p>
        </p:txBody>
      </p:sp>
      <p:sp>
        <p:nvSpPr>
          <p:cNvPr id="13" name="Text 11"/>
          <p:cNvSpPr/>
          <p:nvPr/>
        </p:nvSpPr>
        <p:spPr>
          <a:xfrm>
            <a:off x="3383280" y="2121408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Low-carbon basis, AI-agenda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6812280" y="2121408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Net, water, vergunningen</a:t>
            </a:r>
            <a:endParaRPr lang="en-US" sz="840" dirty="0"/>
          </a:p>
        </p:txBody>
      </p:sp>
      <p:sp>
        <p:nvSpPr>
          <p:cNvPr id="15" name="Text 13"/>
          <p:cNvSpPr/>
          <p:nvPr/>
        </p:nvSpPr>
        <p:spPr>
          <a:xfrm>
            <a:off x="502920" y="2514600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Spanje</a:t>
            </a:r>
            <a:endParaRPr lang="en-US" sz="870" dirty="0"/>
          </a:p>
        </p:txBody>
      </p:sp>
      <p:sp>
        <p:nvSpPr>
          <p:cNvPr id="16" name="Text 14"/>
          <p:cNvSpPr/>
          <p:nvPr/>
        </p:nvSpPr>
        <p:spPr>
          <a:xfrm>
            <a:off x="2331720" y="2514600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Hoog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3383280" y="2514600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Hernieuwbaar, PPA-potentieel</a:t>
            </a:r>
            <a:endParaRPr lang="en-US" sz="840" dirty="0"/>
          </a:p>
        </p:txBody>
      </p:sp>
      <p:sp>
        <p:nvSpPr>
          <p:cNvPr id="18" name="Text 16"/>
          <p:cNvSpPr/>
          <p:nvPr/>
        </p:nvSpPr>
        <p:spPr>
          <a:xfrm>
            <a:off x="6812280" y="2514600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Firming, water, hitte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502920" y="2907792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Nordics</a:t>
            </a:r>
            <a:endParaRPr lang="en-US" sz="870" dirty="0"/>
          </a:p>
        </p:txBody>
      </p:sp>
      <p:sp>
        <p:nvSpPr>
          <p:cNvPr id="20" name="Text 18"/>
          <p:cNvSpPr/>
          <p:nvPr/>
        </p:nvSpPr>
        <p:spPr>
          <a:xfrm>
            <a:off x="2331720" y="2907792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Hoog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3383280" y="2907792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Koel klimaat, schone stroom</a:t>
            </a:r>
            <a:endParaRPr lang="en-US" sz="840" dirty="0"/>
          </a:p>
        </p:txBody>
      </p:sp>
      <p:sp>
        <p:nvSpPr>
          <p:cNvPr id="22" name="Text 20"/>
          <p:cNvSpPr/>
          <p:nvPr/>
        </p:nvSpPr>
        <p:spPr>
          <a:xfrm>
            <a:off x="6812280" y="2907792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Regionaal net, lokale waarde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3300984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Verenigd Koninkrijk</a:t>
            </a:r>
            <a:endParaRPr lang="en-US" sz="870" dirty="0"/>
          </a:p>
        </p:txBody>
      </p:sp>
      <p:sp>
        <p:nvSpPr>
          <p:cNvPr id="24" name="Text 22"/>
          <p:cNvSpPr/>
          <p:nvPr/>
        </p:nvSpPr>
        <p:spPr>
          <a:xfrm>
            <a:off x="2331720" y="3300984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Hoog</a:t>
            </a:r>
            <a:endParaRPr lang="en-US" sz="840" dirty="0"/>
          </a:p>
        </p:txBody>
      </p:sp>
      <p:sp>
        <p:nvSpPr>
          <p:cNvPr id="25" name="Text 23"/>
          <p:cNvSpPr/>
          <p:nvPr/>
        </p:nvSpPr>
        <p:spPr>
          <a:xfrm>
            <a:off x="3383280" y="3300984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Growth Zones, markt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6812280" y="3300984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Energieprijs, zone-eisen</a:t>
            </a:r>
            <a:endParaRPr lang="en-US" sz="840" dirty="0"/>
          </a:p>
        </p:txBody>
      </p:sp>
      <p:sp>
        <p:nvSpPr>
          <p:cNvPr id="27" name="Text 25"/>
          <p:cNvSpPr/>
          <p:nvPr/>
        </p:nvSpPr>
        <p:spPr>
          <a:xfrm>
            <a:off x="502920" y="3694176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Portugal</a:t>
            </a:r>
            <a:endParaRPr lang="en-US" sz="870" dirty="0"/>
          </a:p>
        </p:txBody>
      </p:sp>
      <p:sp>
        <p:nvSpPr>
          <p:cNvPr id="28" name="Text 26"/>
          <p:cNvSpPr/>
          <p:nvPr/>
        </p:nvSpPr>
        <p:spPr>
          <a:xfrm>
            <a:off x="2331720" y="3694176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Hoog</a:t>
            </a:r>
            <a:endParaRPr lang="en-US" sz="840" dirty="0"/>
          </a:p>
        </p:txBody>
      </p:sp>
      <p:sp>
        <p:nvSpPr>
          <p:cNvPr id="29" name="Text 27"/>
          <p:cNvSpPr/>
          <p:nvPr/>
        </p:nvSpPr>
        <p:spPr>
          <a:xfrm>
            <a:off x="3383280" y="3694176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Hernieuwbaar, kabels, ruimte</a:t>
            </a:r>
            <a:endParaRPr lang="en-US" sz="840" dirty="0"/>
          </a:p>
        </p:txBody>
      </p:sp>
      <p:sp>
        <p:nvSpPr>
          <p:cNvPr id="30" name="Text 28"/>
          <p:cNvSpPr/>
          <p:nvPr/>
        </p:nvSpPr>
        <p:spPr>
          <a:xfrm>
            <a:off x="6812280" y="3694176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Grid deliverability, water</a:t>
            </a:r>
            <a:endParaRPr lang="en-US" sz="840" dirty="0"/>
          </a:p>
        </p:txBody>
      </p:sp>
      <p:sp>
        <p:nvSpPr>
          <p:cNvPr id="31" name="Text 29"/>
          <p:cNvSpPr/>
          <p:nvPr/>
        </p:nvSpPr>
        <p:spPr>
          <a:xfrm>
            <a:off x="502920" y="4087368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Duitsland</a:t>
            </a:r>
            <a:endParaRPr lang="en-US" sz="870" dirty="0"/>
          </a:p>
        </p:txBody>
      </p:sp>
      <p:sp>
        <p:nvSpPr>
          <p:cNvPr id="32" name="Text 30"/>
          <p:cNvSpPr/>
          <p:nvPr/>
        </p:nvSpPr>
        <p:spPr>
          <a:xfrm>
            <a:off x="2331720" y="4087368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Middel/hoog</a:t>
            </a:r>
            <a:endParaRPr lang="en-US" sz="840" dirty="0"/>
          </a:p>
        </p:txBody>
      </p:sp>
      <p:sp>
        <p:nvSpPr>
          <p:cNvPr id="33" name="Text 31"/>
          <p:cNvSpPr/>
          <p:nvPr/>
        </p:nvSpPr>
        <p:spPr>
          <a:xfrm>
            <a:off x="3383280" y="4087368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Grote enterprise-markt</a:t>
            </a:r>
            <a:endParaRPr lang="en-US" sz="840" dirty="0"/>
          </a:p>
        </p:txBody>
      </p:sp>
      <p:sp>
        <p:nvSpPr>
          <p:cNvPr id="34" name="Text 32"/>
          <p:cNvSpPr/>
          <p:nvPr/>
        </p:nvSpPr>
        <p:spPr>
          <a:xfrm>
            <a:off x="6812280" y="4087368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Efficiëntie, restwarmte, net</a:t>
            </a:r>
            <a:endParaRPr lang="en-US" sz="840" dirty="0"/>
          </a:p>
        </p:txBody>
      </p:sp>
      <p:sp>
        <p:nvSpPr>
          <p:cNvPr id="35" name="Text 33"/>
          <p:cNvSpPr/>
          <p:nvPr/>
        </p:nvSpPr>
        <p:spPr>
          <a:xfrm>
            <a:off x="502920" y="4480560"/>
            <a:ext cx="160020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Nederland</a:t>
            </a:r>
            <a:endParaRPr lang="en-US" sz="870" dirty="0"/>
          </a:p>
        </p:txBody>
      </p:sp>
      <p:sp>
        <p:nvSpPr>
          <p:cNvPr id="36" name="Text 34"/>
          <p:cNvSpPr/>
          <p:nvPr/>
        </p:nvSpPr>
        <p:spPr>
          <a:xfrm>
            <a:off x="2331720" y="4480560"/>
            <a:ext cx="8229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Middel/laag hyperscale</a:t>
            </a:r>
            <a:endParaRPr lang="en-US" sz="840" dirty="0"/>
          </a:p>
        </p:txBody>
      </p:sp>
      <p:sp>
        <p:nvSpPr>
          <p:cNvPr id="37" name="Text 35"/>
          <p:cNvSpPr/>
          <p:nvPr/>
        </p:nvSpPr>
        <p:spPr>
          <a:xfrm>
            <a:off x="3383280" y="4480560"/>
            <a:ext cx="301752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Connectiviteit, ecosysteem</a:t>
            </a:r>
            <a:endParaRPr lang="en-US" sz="840" dirty="0"/>
          </a:p>
        </p:txBody>
      </p:sp>
      <p:sp>
        <p:nvSpPr>
          <p:cNvPr id="38" name="Text 36"/>
          <p:cNvSpPr/>
          <p:nvPr/>
        </p:nvSpPr>
        <p:spPr>
          <a:xfrm>
            <a:off x="6812280" y="4480560"/>
            <a:ext cx="3566160" cy="310896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Congestie, ruimtelijke beperkingen</a:t>
            </a:r>
            <a:endParaRPr lang="en-US" sz="840" dirty="0"/>
          </a:p>
        </p:txBody>
      </p:sp>
      <p:sp>
        <p:nvSpPr>
          <p:cNvPr id="39" name="Text 37"/>
          <p:cNvSpPr/>
          <p:nvPr/>
        </p:nvSpPr>
        <p:spPr>
          <a:xfrm>
            <a:off x="502920" y="4873752"/>
            <a:ext cx="160020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7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Polen/Roemenië</a:t>
            </a:r>
            <a:endParaRPr lang="en-US" sz="870" dirty="0"/>
          </a:p>
        </p:txBody>
      </p:sp>
      <p:sp>
        <p:nvSpPr>
          <p:cNvPr id="40" name="Text 38"/>
          <p:cNvSpPr/>
          <p:nvPr/>
        </p:nvSpPr>
        <p:spPr>
          <a:xfrm>
            <a:off x="2331720" y="4873752"/>
            <a:ext cx="8229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Middel/hoog selectief</a:t>
            </a:r>
            <a:endParaRPr lang="en-US" sz="840" dirty="0"/>
          </a:p>
        </p:txBody>
      </p:sp>
      <p:sp>
        <p:nvSpPr>
          <p:cNvPr id="41" name="Text 39"/>
          <p:cNvSpPr/>
          <p:nvPr/>
        </p:nvSpPr>
        <p:spPr>
          <a:xfrm>
            <a:off x="3383280" y="4873752"/>
            <a:ext cx="301752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Kosten, groei, incentives</a:t>
            </a:r>
            <a:endParaRPr lang="en-US" sz="840" dirty="0"/>
          </a:p>
        </p:txBody>
      </p:sp>
      <p:sp>
        <p:nvSpPr>
          <p:cNvPr id="42" name="Text 40"/>
          <p:cNvSpPr/>
          <p:nvPr/>
        </p:nvSpPr>
        <p:spPr>
          <a:xfrm>
            <a:off x="6812280" y="4873752"/>
            <a:ext cx="3566160" cy="310896"/>
          </a:xfrm>
          <a:prstGeom prst="rect">
            <a:avLst/>
          </a:prstGeom>
          <a:solidFill>
            <a:srgbClr val="F0F5FA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Net, uitvoering, financierbaarheid</a:t>
            </a:r>
            <a:endParaRPr lang="en-US" sz="840" dirty="0"/>
          </a:p>
        </p:txBody>
      </p:sp>
      <p:sp>
        <p:nvSpPr>
          <p:cNvPr id="43" name="Text 41"/>
          <p:cNvSpPr/>
          <p:nvPr/>
        </p:nvSpPr>
        <p:spPr>
          <a:xfrm>
            <a:off x="594360" y="5623560"/>
            <a:ext cx="10789920" cy="38404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20" i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Gebruik landenscores als startpunt; investeringsbeslissingen vragen bewijs op locatieniveau.</a:t>
            </a:r>
            <a:endParaRPr lang="en-US" sz="102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 &amp; SITE SELECTION FRAMEWORK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 gewogen scorecard houdt commerciële ambitie verbonden met technische realiteit.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1874520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 &amp; net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520440" y="1920240"/>
            <a:ext cx="6035040" cy="109728"/>
          </a:xfrm>
          <a:prstGeom prst="rect">
            <a:avLst/>
          </a:prstGeom>
          <a:solidFill>
            <a:srgbClr val="2559E8"/>
          </a:solidFill>
          <a:ln w="127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/>
          <p:nvPr/>
        </p:nvSpPr>
        <p:spPr>
          <a:xfrm>
            <a:off x="9738360" y="1874520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25%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22960" y="2313432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Vergunningen &amp; grond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520440" y="2359152"/>
            <a:ext cx="3621024" cy="109728"/>
          </a:xfrm>
          <a:prstGeom prst="rect">
            <a:avLst/>
          </a:prstGeom>
          <a:solidFill>
            <a:srgbClr val="00B3A4"/>
          </a:solidFill>
          <a:ln w="127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2" name="Text 10"/>
          <p:cNvSpPr/>
          <p:nvPr/>
        </p:nvSpPr>
        <p:spPr>
          <a:xfrm>
            <a:off x="9738360" y="2313432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822960" y="2752344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Technische fit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520440" y="2798064"/>
            <a:ext cx="3621024" cy="109728"/>
          </a:xfrm>
          <a:prstGeom prst="rect">
            <a:avLst/>
          </a:prstGeom>
          <a:solidFill>
            <a:srgbClr val="5B6CFF"/>
          </a:solidFill>
          <a:ln w="12700">
            <a:solidFill>
              <a:srgbClr val="5B6C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5" name="Text 13"/>
          <p:cNvSpPr/>
          <p:nvPr/>
        </p:nvSpPr>
        <p:spPr>
          <a:xfrm>
            <a:off x="9738360" y="2752344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822960" y="3191256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Regelgeving &amp; sovereignty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520440" y="3236976"/>
            <a:ext cx="2896819" cy="109728"/>
          </a:xfrm>
          <a:prstGeom prst="rect">
            <a:avLst/>
          </a:prstGeom>
          <a:solidFill>
            <a:srgbClr val="FF8A3D"/>
          </a:solidFill>
          <a:ln w="12700">
            <a:solidFill>
              <a:srgbClr val="FF8A3D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8" name="Text 16"/>
          <p:cNvSpPr/>
          <p:nvPr/>
        </p:nvSpPr>
        <p:spPr>
          <a:xfrm>
            <a:off x="9738360" y="3191256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12%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822960" y="3630168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Economie &amp; financiering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20440" y="3675888"/>
            <a:ext cx="2896819" cy="109728"/>
          </a:xfrm>
          <a:prstGeom prst="rect">
            <a:avLst/>
          </a:prstGeom>
          <a:solidFill>
            <a:srgbClr val="1AAB67"/>
          </a:solidFill>
          <a:ln w="12700">
            <a:solidFill>
              <a:srgbClr val="1AAB67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1" name="Text 19"/>
          <p:cNvSpPr/>
          <p:nvPr/>
        </p:nvSpPr>
        <p:spPr>
          <a:xfrm>
            <a:off x="9738360" y="3630168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12%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822960" y="4069080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ESG &amp; resilience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520440" y="4114800"/>
            <a:ext cx="2414016" cy="109728"/>
          </a:xfrm>
          <a:prstGeom prst="rect">
            <a:avLst/>
          </a:prstGeom>
          <a:solidFill>
            <a:srgbClr val="1A928B"/>
          </a:solidFill>
          <a:ln w="12700">
            <a:solidFill>
              <a:srgbClr val="1A928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4" name="Text 22"/>
          <p:cNvSpPr/>
          <p:nvPr/>
        </p:nvSpPr>
        <p:spPr>
          <a:xfrm>
            <a:off x="9738360" y="4069080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10%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22960" y="4507992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Markt &amp; arbeid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520440" y="4553712"/>
            <a:ext cx="1448410" cy="109728"/>
          </a:xfrm>
          <a:prstGeom prst="rect">
            <a:avLst/>
          </a:prstGeom>
          <a:solidFill>
            <a:srgbClr val="64748B"/>
          </a:solidFill>
          <a:ln w="1270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27" name="Text 25"/>
          <p:cNvSpPr/>
          <p:nvPr/>
        </p:nvSpPr>
        <p:spPr>
          <a:xfrm>
            <a:off x="9738360" y="4507992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6%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822960" y="4946904"/>
            <a:ext cx="251460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Risicoprofiel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520440" y="4992624"/>
            <a:ext cx="1207008" cy="109728"/>
          </a:xfrm>
          <a:prstGeom prst="rect">
            <a:avLst/>
          </a:prstGeom>
          <a:solidFill>
            <a:srgbClr val="94A3B8"/>
          </a:solidFill>
          <a:ln w="12700">
            <a:solidFill>
              <a:srgbClr val="94A3B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0" name="Text 28"/>
          <p:cNvSpPr/>
          <p:nvPr/>
        </p:nvSpPr>
        <p:spPr>
          <a:xfrm>
            <a:off x="9738360" y="4946904"/>
            <a:ext cx="502920" cy="27432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5%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822960" y="5577840"/>
            <a:ext cx="9875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Wegingen worden aangepast per projecttype: training, inference, sovereign cloud, HPC of powered shell.</a:t>
            </a:r>
            <a:endParaRPr lang="en-US" sz="114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DIENSTEN VAN EXPERTAIGROUP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 modulair dienstenpakket van zoekmandaat tot financial close.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&amp; Capacity Mandate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Operationele of geplande AI-ready capaciteit; RFI/RFP; commerciële onderhandeling.</a:t>
            </a:r>
            <a:endParaRPr lang="en-US" sz="880" dirty="0"/>
          </a:p>
        </p:txBody>
      </p:sp>
      <p:sp>
        <p:nvSpPr>
          <p:cNvPr id="8" name="Text 6"/>
          <p:cNvSpPr/>
          <p:nvPr/>
        </p:nvSpPr>
        <p:spPr>
          <a:xfrm>
            <a:off x="777240" y="1883664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&amp; Capacity Mandate</a:t>
            </a:r>
            <a:endParaRPr lang="en-US" sz="720" dirty="0"/>
          </a:p>
        </p:txBody>
      </p:sp>
      <p:sp>
        <p:nvSpPr>
          <p:cNvPr id="9" name="Text 7"/>
          <p:cNvSpPr/>
          <p:nvPr/>
        </p:nvSpPr>
        <p:spPr>
          <a:xfrm>
            <a:off x="6355080" y="1828800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Origination &amp; Brokerage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Grond, brownfields, industriële sites en gebouwen voor datacenterontwikkeling.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6446520" y="1883664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Origination &amp; Brokerage</a:t>
            </a:r>
            <a:endParaRPr lang="en-US" sz="720" dirty="0"/>
          </a:p>
        </p:txBody>
      </p:sp>
      <p:sp>
        <p:nvSpPr>
          <p:cNvPr id="11" name="Text 9"/>
          <p:cNvSpPr/>
          <p:nvPr/>
        </p:nvSpPr>
        <p:spPr>
          <a:xfrm>
            <a:off x="685800" y="2615184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 &amp; Regulatory Scan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Energie, net, vergunningen, fiscaliteit, data, cybersecurity, incentives en investeringskader.</a:t>
            </a:r>
            <a:endParaRPr lang="en-US" sz="880" dirty="0"/>
          </a:p>
        </p:txBody>
      </p:sp>
      <p:sp>
        <p:nvSpPr>
          <p:cNvPr id="12" name="Text 10"/>
          <p:cNvSpPr/>
          <p:nvPr/>
        </p:nvSpPr>
        <p:spPr>
          <a:xfrm>
            <a:off x="777240" y="2670048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5B6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Country &amp; Regulatory Scan</a:t>
            </a:r>
            <a:endParaRPr lang="en-US" sz="720" dirty="0"/>
          </a:p>
        </p:txBody>
      </p:sp>
      <p:sp>
        <p:nvSpPr>
          <p:cNvPr id="13" name="Text 11"/>
          <p:cNvSpPr/>
          <p:nvPr/>
        </p:nvSpPr>
        <p:spPr>
          <a:xfrm>
            <a:off x="6355080" y="2615184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Pre-Feasibility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Vermogen, koeling, rack density, fiber, constructie, brandveiligheid, security en fasering.</a:t>
            </a:r>
            <a:endParaRPr lang="en-US" sz="880" dirty="0"/>
          </a:p>
        </p:txBody>
      </p:sp>
      <p:sp>
        <p:nvSpPr>
          <p:cNvPr id="14" name="Text 12"/>
          <p:cNvSpPr/>
          <p:nvPr/>
        </p:nvSpPr>
        <p:spPr>
          <a:xfrm>
            <a:off x="6446520" y="2670048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 Pre-Feasibility</a:t>
            </a:r>
            <a:endParaRPr lang="en-US" sz="720" dirty="0"/>
          </a:p>
        </p:txBody>
      </p:sp>
      <p:sp>
        <p:nvSpPr>
          <p:cNvPr id="15" name="Text 13"/>
          <p:cNvSpPr/>
          <p:nvPr/>
        </p:nvSpPr>
        <p:spPr>
          <a:xfrm>
            <a:off x="685800" y="3401568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&amp; Grid Advisory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Netrechten, PPA, opslag, eigen opwek, curtailment en restwarmte.</a:t>
            </a:r>
            <a:endParaRPr lang="en-US" sz="880" dirty="0"/>
          </a:p>
        </p:txBody>
      </p:sp>
      <p:sp>
        <p:nvSpPr>
          <p:cNvPr id="16" name="Text 14"/>
          <p:cNvSpPr/>
          <p:nvPr/>
        </p:nvSpPr>
        <p:spPr>
          <a:xfrm>
            <a:off x="777240" y="3456432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Energy &amp; Grid Advisory</a:t>
            </a:r>
            <a:endParaRPr lang="en-US" sz="720" dirty="0"/>
          </a:p>
        </p:txBody>
      </p:sp>
      <p:sp>
        <p:nvSpPr>
          <p:cNvPr id="17" name="Text 15"/>
          <p:cNvSpPr/>
          <p:nvPr/>
        </p:nvSpPr>
        <p:spPr>
          <a:xfrm>
            <a:off x="6355080" y="3401568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&amp; Investment Advisory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Businesscase, capex/opex, scenario’s, projectstructuur en investeerdersmateriaal.</a:t>
            </a:r>
            <a:endParaRPr lang="en-US" sz="880" dirty="0"/>
          </a:p>
        </p:txBody>
      </p:sp>
      <p:sp>
        <p:nvSpPr>
          <p:cNvPr id="18" name="Text 16"/>
          <p:cNvSpPr/>
          <p:nvPr/>
        </p:nvSpPr>
        <p:spPr>
          <a:xfrm>
            <a:off x="6446520" y="3456432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5B6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&amp; Investment Advisory</a:t>
            </a:r>
            <a:endParaRPr lang="en-US" sz="720" dirty="0"/>
          </a:p>
        </p:txBody>
      </p:sp>
      <p:sp>
        <p:nvSpPr>
          <p:cNvPr id="19" name="Text 17"/>
          <p:cNvSpPr/>
          <p:nvPr/>
        </p:nvSpPr>
        <p:spPr>
          <a:xfrm>
            <a:off x="685800" y="4187952"/>
            <a:ext cx="5257800" cy="621792"/>
          </a:xfrm>
          <a:prstGeom prst="rect">
            <a:avLst/>
          </a:prstGeom>
          <a:solidFill>
            <a:srgbClr val="F7FAFC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&amp; Tax Coordination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Coördinatie lokale counsel voor grond, bouw, energie, data, FDI en staatssteun.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777240" y="4242816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Legal &amp; Tax Coordination</a:t>
            </a:r>
            <a:endParaRPr lang="en-US" sz="720" dirty="0"/>
          </a:p>
        </p:txBody>
      </p:sp>
      <p:sp>
        <p:nvSpPr>
          <p:cNvPr id="21" name="Text 19"/>
          <p:cNvSpPr/>
          <p:nvPr/>
        </p:nvSpPr>
        <p:spPr>
          <a:xfrm>
            <a:off x="6355080" y="4187952"/>
            <a:ext cx="52578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Transaction Management</a:t>
            </a:r>
            <a:endParaRPr lang="en-US" sz="880" dirty="0"/>
          </a:p>
          <a:p>
            <a:pPr marL="0" indent="0" algn="l">
              <a:buNone/>
            </a:pPr>
            <a:r>
              <a:rPr lang="en-US" sz="88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room, term sheets, CP’s, financiering en closing readiness.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6446520" y="4242816"/>
            <a:ext cx="4754880" cy="16459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2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Transaction Management</a:t>
            </a:r>
            <a:endParaRPr lang="en-US" sz="72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TRANSPARANT OPDRACHT- EN VERDIENMODEL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Vaste fees financieren gestructureerd werk; succesfees koppelen vergoeding aan gerealiseerde transacties.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31520" y="1965960"/>
            <a:ext cx="3246120" cy="3657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Actieve bemiddeling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31520" y="2450592"/>
            <a:ext cx="324612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Vaste opdrachtfee + 0,15% succesfee over de contractueel gedefinieerde totale investering.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480560" y="1965960"/>
            <a:ext cx="3246120" cy="36576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Onderzoek zonder bemiddeling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480560" y="2450592"/>
            <a:ext cx="324612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Vaste projectfee op basis van belang, complexiteit, landen, snelheid en externe specialisten.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229600" y="1965960"/>
            <a:ext cx="3246120" cy="36576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Strategische retainer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229600" y="2450592"/>
            <a:ext cx="324612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Doorlopende marktmonitoring, introducties, playbooks en directie-ondersteuning.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68680" y="4251960"/>
            <a:ext cx="3657600" cy="22860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Voorbeelden succesfee bij 0,15%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6868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€50m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68680" y="5047488"/>
            <a:ext cx="1280160" cy="402336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€75k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01752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€100m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017520" y="5047488"/>
            <a:ext cx="1280160" cy="402336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€150k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16636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€250m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166360" y="5047488"/>
            <a:ext cx="1280160" cy="402336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€375k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31520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€500m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315200" y="5047488"/>
            <a:ext cx="1280160" cy="402336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€750k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464040" y="4681728"/>
            <a:ext cx="1280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€1bn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464040" y="5047488"/>
            <a:ext cx="1280160" cy="402336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€1.5m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914400" y="5779008"/>
            <a:ext cx="10149840" cy="310896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Grondslag, trigger, uitsluitingen, fasering, exclusiviteit en tail period worden vooraf vastgelegd.</a:t>
            </a:r>
            <a:endParaRPr lang="en-US" sz="9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VOOR WIE EXPERTAIGROUP WERKT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Het platform verbindt vraag, aanbod, kapitaal en lokale uitvoeringskracht.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77240" y="192024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AI-bedrijven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77240" y="235915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Capaciteit, soevereiniteit, performance, time-to-market.</a:t>
            </a:r>
            <a:endParaRPr lang="en-US" sz="1020" dirty="0"/>
          </a:p>
        </p:txBody>
      </p:sp>
      <p:sp>
        <p:nvSpPr>
          <p:cNvPr id="9" name="Text 7"/>
          <p:cNvSpPr/>
          <p:nvPr/>
        </p:nvSpPr>
        <p:spPr>
          <a:xfrm>
            <a:off x="4434840" y="192024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Cloud- &amp; platformspelers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434840" y="235915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Nieuwe regio’s, powered shells, operators, lokale partners.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8092440" y="192024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Datacenteroperators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8092440" y="235915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Grond, energie, klanten, kapitaal en markttoegang.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777240" y="333756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Investeerders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777240" y="377647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Gekwalificeerde projecten, DD-coördinatie en transactiegereedheid.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4434840" y="333756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Grond- &amp; asset-eigenaren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434840" y="377647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readiness, waardemaximalisatie en operator-match.</a:t>
            </a:r>
            <a:endParaRPr lang="en-US" sz="1020" dirty="0"/>
          </a:p>
        </p:txBody>
      </p:sp>
      <p:sp>
        <p:nvSpPr>
          <p:cNvPr id="17" name="Text 15"/>
          <p:cNvSpPr/>
          <p:nvPr/>
        </p:nvSpPr>
        <p:spPr>
          <a:xfrm>
            <a:off x="8092440" y="3337560"/>
            <a:ext cx="306324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Publieke partijen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8092440" y="3776472"/>
            <a:ext cx="283464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Digitale-infrastructuurstrategie en investeerbare propositie.</a:t>
            </a:r>
            <a:endParaRPr lang="en-US" sz="1020" dirty="0"/>
          </a:p>
        </p:txBody>
      </p:sp>
      <p:sp>
        <p:nvSpPr>
          <p:cNvPr id="19" name="Text 17"/>
          <p:cNvSpPr/>
          <p:nvPr/>
        </p:nvSpPr>
        <p:spPr>
          <a:xfrm>
            <a:off x="914400" y="5138928"/>
            <a:ext cx="10241280" cy="50292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Klantvraag → requirement definition → marktscan → geverifieerde shortlist → transactie-uitvoering.</a:t>
            </a:r>
            <a:endParaRPr lang="en-US" sz="13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REGELGEVING IS ONDERDEEL VAN HET ONTWERP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AI-datacenterbesluiten vragen vroege afstemming met cyber-, energie-, data- en investeringsregels.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777240" y="20574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Energierapportage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EU-datacentra boven 500 kW krijgen monitoring- en rapportageplichten voor energieprestatie.</a:t>
            </a:r>
            <a:endParaRPr lang="en-US" sz="1070" dirty="0"/>
          </a:p>
        </p:txBody>
      </p:sp>
      <p:sp>
        <p:nvSpPr>
          <p:cNvPr id="8" name="Text 6"/>
          <p:cNvSpPr/>
          <p:nvPr/>
        </p:nvSpPr>
        <p:spPr>
          <a:xfrm>
            <a:off x="886968" y="21671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Energierapportage</a:t>
            </a:r>
            <a:endParaRPr lang="en-US" sz="740" dirty="0"/>
          </a:p>
        </p:txBody>
      </p:sp>
      <p:sp>
        <p:nvSpPr>
          <p:cNvPr id="9" name="Text 7"/>
          <p:cNvSpPr/>
          <p:nvPr/>
        </p:nvSpPr>
        <p:spPr>
          <a:xfrm>
            <a:off x="6263640" y="20574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NIS2 &amp; resilience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Cybersecurity governance, incidenten en supply-chain controls kunnen gelden voor datacenterservices.</a:t>
            </a:r>
            <a:endParaRPr lang="en-US" sz="1070" dirty="0"/>
          </a:p>
        </p:txBody>
      </p:sp>
      <p:sp>
        <p:nvSpPr>
          <p:cNvPr id="10" name="Text 8"/>
          <p:cNvSpPr/>
          <p:nvPr/>
        </p:nvSpPr>
        <p:spPr>
          <a:xfrm>
            <a:off x="6373368" y="21671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NIS2 &amp; resilience</a:t>
            </a:r>
            <a:endParaRPr lang="en-US" sz="740" dirty="0"/>
          </a:p>
        </p:txBody>
      </p:sp>
      <p:sp>
        <p:nvSpPr>
          <p:cNvPr id="11" name="Text 9"/>
          <p:cNvSpPr/>
          <p:nvPr/>
        </p:nvSpPr>
        <p:spPr>
          <a:xfrm>
            <a:off x="777240" y="34290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AVG &amp; sovereignty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Dataresidentie, doorgiften, remote support, sleutelbeheer en auditrechten sturen locatiekeuze.</a:t>
            </a:r>
            <a:endParaRPr lang="en-US" sz="1070" dirty="0"/>
          </a:p>
        </p:txBody>
      </p:sp>
      <p:sp>
        <p:nvSpPr>
          <p:cNvPr id="12" name="Text 10"/>
          <p:cNvSpPr/>
          <p:nvPr/>
        </p:nvSpPr>
        <p:spPr>
          <a:xfrm>
            <a:off x="886968" y="35387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AVG &amp; sovereignty</a:t>
            </a:r>
            <a:endParaRPr lang="en-US" sz="740" dirty="0"/>
          </a:p>
        </p:txBody>
      </p:sp>
      <p:sp>
        <p:nvSpPr>
          <p:cNvPr id="13" name="Text 11"/>
          <p:cNvSpPr/>
          <p:nvPr/>
        </p:nvSpPr>
        <p:spPr>
          <a:xfrm>
            <a:off x="6263640" y="3429000"/>
            <a:ext cx="489204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A"/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FDI, sancties, export controls</a:t>
            </a:r>
            <a:endParaRPr lang="en-US" sz="1070" dirty="0"/>
          </a:p>
          <a:p>
            <a:pPr marL="0" indent="0" algn="l">
              <a:buNone/>
            </a:pPr>
            <a:r>
              <a:rPr lang="en-US" sz="107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Investeerders, klanten, GPU’s en semiconductor supply chains vragen screening.</a:t>
            </a:r>
            <a:endParaRPr lang="en-US" sz="1070" dirty="0"/>
          </a:p>
        </p:txBody>
      </p:sp>
      <p:sp>
        <p:nvSpPr>
          <p:cNvPr id="14" name="Text 12"/>
          <p:cNvSpPr/>
          <p:nvPr/>
        </p:nvSpPr>
        <p:spPr>
          <a:xfrm>
            <a:off x="6373368" y="3538728"/>
            <a:ext cx="3474720" cy="20116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74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FDI, sancties, export controls</a:t>
            </a:r>
            <a:endParaRPr lang="en-US" sz="740" dirty="0"/>
          </a:p>
        </p:txBody>
      </p:sp>
      <p:sp>
        <p:nvSpPr>
          <p:cNvPr id="15" name="Text 13"/>
          <p:cNvSpPr/>
          <p:nvPr/>
        </p:nvSpPr>
        <p:spPr>
          <a:xfrm>
            <a:off x="1005840" y="5257800"/>
            <a:ext cx="9875520" cy="438912"/>
          </a:xfrm>
          <a:prstGeom prst="rect">
            <a:avLst/>
          </a:prstGeom>
          <a:solidFill>
            <a:srgbClr val="F1F5F9"/>
          </a:solidFill>
          <a:ln w="12700">
            <a:solidFill>
              <a:srgbClr val="D8E1EA"/>
            </a:solidFill>
          </a:ln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220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coördineert lokaal bevoegde juridische en fiscale specialisten waar gereguleerd advies vereist is.</a:t>
            </a:r>
            <a:endParaRPr lang="en-US" sz="122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INVESTERINGSGEREEDHEID IN GATES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Een gestructureerd gate-proces beschermt kapitaal en verhoogt financierbaarheid.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777240" cy="34747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00200" y="18288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Eerste screening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85800" y="23042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fit, grondbeschikbaarheid, netindicatie, planologische red flags.</a:t>
            </a:r>
            <a:endParaRPr lang="en-US" sz="930" dirty="0"/>
          </a:p>
        </p:txBody>
      </p:sp>
      <p:sp>
        <p:nvSpPr>
          <p:cNvPr id="10" name="Text 8"/>
          <p:cNvSpPr/>
          <p:nvPr/>
        </p:nvSpPr>
        <p:spPr>
          <a:xfrm>
            <a:off x="4434840" y="1828800"/>
            <a:ext cx="777240" cy="34747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349240" y="18288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Site control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434840" y="23042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Optie/exclusiviteit, kritieke percelen, toegang en nutsrechten.</a:t>
            </a:r>
            <a:endParaRPr lang="en-US" sz="930" dirty="0"/>
          </a:p>
        </p:txBody>
      </p:sp>
      <p:sp>
        <p:nvSpPr>
          <p:cNvPr id="13" name="Text 11"/>
          <p:cNvSpPr/>
          <p:nvPr/>
        </p:nvSpPr>
        <p:spPr>
          <a:xfrm>
            <a:off x="8183880" y="1828800"/>
            <a:ext cx="777240" cy="347472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3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9098280" y="18288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Haalbaarheid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183880" y="23042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Masterplan, netroute, overhedenoverleg, Class-4 kostenraming.</a:t>
            </a:r>
            <a:endParaRPr lang="en-US" sz="930" dirty="0"/>
          </a:p>
        </p:txBody>
      </p:sp>
      <p:sp>
        <p:nvSpPr>
          <p:cNvPr id="16" name="Text 14"/>
          <p:cNvSpPr/>
          <p:nvPr/>
        </p:nvSpPr>
        <p:spPr>
          <a:xfrm>
            <a:off x="685800" y="3429000"/>
            <a:ext cx="777240" cy="34747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4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600200" y="34290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Commercieel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85800" y="39044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Anchor LOI/pre-lease, prijsvalidatie, financierbare contractstructuur.</a:t>
            </a:r>
            <a:endParaRPr lang="en-US" sz="930" dirty="0"/>
          </a:p>
        </p:txBody>
      </p:sp>
      <p:sp>
        <p:nvSpPr>
          <p:cNvPr id="19" name="Text 17"/>
          <p:cNvSpPr/>
          <p:nvPr/>
        </p:nvSpPr>
        <p:spPr>
          <a:xfrm>
            <a:off x="4434840" y="3429000"/>
            <a:ext cx="777240" cy="34747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5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349240" y="34290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434840" y="39044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Bindende grond, netpad, vergunningen, Class-3 kosten, equity/debt term sheets.</a:t>
            </a:r>
            <a:endParaRPr lang="en-US" sz="930" dirty="0"/>
          </a:p>
        </p:txBody>
      </p:sp>
      <p:sp>
        <p:nvSpPr>
          <p:cNvPr id="22" name="Text 20"/>
          <p:cNvSpPr/>
          <p:nvPr/>
        </p:nvSpPr>
        <p:spPr>
          <a:xfrm>
            <a:off x="8183880" y="3429000"/>
            <a:ext cx="777240" cy="347472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Gate 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098280" y="3429000"/>
            <a:ext cx="2423160" cy="29260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Financial close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183880" y="3904488"/>
            <a:ext cx="32461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3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Financieringsdocs, EPC, verzekering, CP’s, gefundeerde contingency, NTP.</a:t>
            </a:r>
            <a:endParaRPr lang="en-US" sz="93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ILLUSTRATIEF: VAN BROWNFIELD NAAR AI-CAMPUS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St. Antoine / Oud Gastel-case laat zien welke geïntegreerde vragen ExpertAIgroup structureert.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</a:t>
            </a:r>
            <a:endParaRPr lang="en-US" sz="670" dirty="0"/>
          </a:p>
        </p:txBody>
      </p:sp>
      <p:pic>
        <p:nvPicPr>
          <p:cNvPr id="7" name="Image 0" descr="/mnt/data/_info_render/page-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74520"/>
            <a:ext cx="2834640" cy="3429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886200" y="1874520"/>
            <a:ext cx="274320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Brownfield &amp; erfgoed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3886200" y="2167128"/>
            <a:ext cx="6858000" cy="45720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Bestaande industriële gebouwen kunnen kantoor, NOC/SOC, opleiding en maatschappelijke functies dragen.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3886200" y="2734056"/>
            <a:ext cx="274320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Nieuwe techniekvolumes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886200" y="3026664"/>
            <a:ext cx="6858000" cy="45720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High-density datahallen, trafo’s, UPS, generatoren en koeling vragen vaak moderne afzonderlijke bouwvolumes.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3886200" y="3593592"/>
            <a:ext cx="274320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559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 &amp; grond eerst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3886200" y="3886200"/>
            <a:ext cx="6858000" cy="45720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Bestaande aansluiting is geen bewijs voor toekomstige 30–40 MW; extra grond kan nodig zijn.</a:t>
            </a:r>
            <a:endParaRPr lang="en-US" sz="1020" dirty="0"/>
          </a:p>
        </p:txBody>
      </p:sp>
      <p:sp>
        <p:nvSpPr>
          <p:cNvPr id="14" name="Text 11"/>
          <p:cNvSpPr/>
          <p:nvPr/>
        </p:nvSpPr>
        <p:spPr>
          <a:xfrm>
            <a:off x="3886200" y="4453128"/>
            <a:ext cx="2743200" cy="256032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Publieke waarde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3886200" y="4745736"/>
            <a:ext cx="6858000" cy="45720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Erfgoed, banen, opleiding, restwarmte en netflexibiliteit kunnen acceptatie sterk verbeteren.</a:t>
            </a:r>
            <a:endParaRPr lang="en-US" sz="1020" dirty="0"/>
          </a:p>
        </p:txBody>
      </p:sp>
      <p:sp>
        <p:nvSpPr>
          <p:cNvPr id="16" name="Text 13"/>
          <p:cNvSpPr/>
          <p:nvPr/>
        </p:nvSpPr>
        <p:spPr>
          <a:xfrm>
            <a:off x="3886200" y="5349240"/>
            <a:ext cx="7040880" cy="384048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940" i="1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Voorbeeld: elke locatie vraagt eigen juridische, net-, technische, milieu- en financiële due diligence.</a:t>
            </a:r>
            <a:endParaRPr lang="en-US" sz="94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HET EXPERTAIGROUP-VOORDEEL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Geïntegreerde uitvoeringsbegeleiding in een markt waar enkelvoudig advies niet meer volstaat.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196596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Onafhankelijk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240487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Geen automatische voorkeur voor één operator, land, locatie of technologie.</a:t>
            </a:r>
            <a:endParaRPr lang="en-US" sz="1080" dirty="0"/>
          </a:p>
        </p:txBody>
      </p:sp>
      <p:sp>
        <p:nvSpPr>
          <p:cNvPr id="9" name="Shape 7"/>
          <p:cNvSpPr/>
          <p:nvPr/>
        </p:nvSpPr>
        <p:spPr>
          <a:xfrm>
            <a:off x="822960" y="3108960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/>
          <p:nvPr/>
        </p:nvSpPr>
        <p:spPr>
          <a:xfrm>
            <a:off x="6263640" y="196596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Multidisciplinair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263640" y="240487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Commerciële, financiële, juridische, fiscale, technische, energie- en regulatory coördinatie.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6263640" y="3108960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/>
          <p:nvPr/>
        </p:nvSpPr>
        <p:spPr>
          <a:xfrm>
            <a:off x="822960" y="338328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Bewijsgericht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22960" y="382219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Marketingclaims worden getoetst aan contracten, netbrieven, vergunningen en technische data.</a:t>
            </a:r>
            <a:endParaRPr lang="en-US" sz="1080" dirty="0"/>
          </a:p>
        </p:txBody>
      </p:sp>
      <p:sp>
        <p:nvSpPr>
          <p:cNvPr id="15" name="Shape 13"/>
          <p:cNvSpPr/>
          <p:nvPr/>
        </p:nvSpPr>
        <p:spPr>
          <a:xfrm>
            <a:off x="822960" y="4526280"/>
            <a:ext cx="4297680" cy="0"/>
          </a:xfrm>
          <a:prstGeom prst="line">
            <a:avLst/>
          </a:prstGeom>
          <a:noFill/>
          <a:ln w="25400">
            <a:solidFill>
              <a:srgbClr val="2559E8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6" name="Text 14"/>
          <p:cNvSpPr/>
          <p:nvPr/>
        </p:nvSpPr>
        <p:spPr>
          <a:xfrm>
            <a:off x="6263640" y="3383280"/>
            <a:ext cx="4617720" cy="3657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Transactiegericht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263640" y="3822192"/>
            <a:ext cx="4572000" cy="59436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 zoekvraag en selectie naar dealstructuur, financiering, CP’s en closing readiness.</a:t>
            </a:r>
            <a:endParaRPr lang="en-US" sz="1080" dirty="0"/>
          </a:p>
        </p:txBody>
      </p:sp>
      <p:sp>
        <p:nvSpPr>
          <p:cNvPr id="18" name="Shape 16"/>
          <p:cNvSpPr/>
          <p:nvPr/>
        </p:nvSpPr>
        <p:spPr>
          <a:xfrm>
            <a:off x="6263640" y="4526280"/>
            <a:ext cx="4297680" cy="0"/>
          </a:xfrm>
          <a:prstGeom prst="line">
            <a:avLst/>
          </a:prstGeom>
          <a:noFill/>
          <a:ln w="25400">
            <a:solidFill>
              <a:srgbClr val="00B3A4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xt 17"/>
          <p:cNvSpPr/>
          <p:nvPr/>
        </p:nvSpPr>
        <p:spPr>
          <a:xfrm>
            <a:off x="1188720" y="5074920"/>
            <a:ext cx="9692640" cy="594360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Het doel is niet meer rapporten, maar gekwalificeerde kansen naar investeerbare besluiten brengen.</a:t>
            </a:r>
            <a:endParaRPr lang="en-US" sz="14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4114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00B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VERVOLGSTAPPEN</a:t>
            </a:r>
            <a:endParaRPr lang="en-US" sz="78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0B172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Het volgende mandaat start met een heldere briefing, gestructureerd bewijs en transparante economics.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ExpertAIgroup Advisory &amp; Brokerage</a:t>
            </a:r>
            <a:endParaRPr lang="en-US" sz="670" dirty="0"/>
          </a:p>
        </p:txBody>
      </p:sp>
      <p:sp>
        <p:nvSpPr>
          <p:cNvPr id="5" name="Text 3"/>
          <p:cNvSpPr/>
          <p:nvPr/>
        </p:nvSpPr>
        <p:spPr>
          <a:xfrm>
            <a:off x="384048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NL</a:t>
            </a:r>
            <a:endParaRPr lang="en-US" sz="670" dirty="0"/>
          </a:p>
        </p:txBody>
      </p:sp>
      <p:sp>
        <p:nvSpPr>
          <p:cNvPr id="6" name="Text 4"/>
          <p:cNvSpPr/>
          <p:nvPr/>
        </p:nvSpPr>
        <p:spPr>
          <a:xfrm>
            <a:off x="11247120" y="6537960"/>
            <a:ext cx="411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7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</a:t>
            </a:r>
            <a:endParaRPr lang="en-US" sz="670" dirty="0"/>
          </a:p>
        </p:txBody>
      </p:sp>
      <p:sp>
        <p:nvSpPr>
          <p:cNvPr id="7" name="Text 5"/>
          <p:cNvSpPr/>
          <p:nvPr/>
        </p:nvSpPr>
        <p:spPr>
          <a:xfrm>
            <a:off x="822960" y="2148840"/>
            <a:ext cx="594360" cy="41148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Definieer het mandaat</a:t>
            </a:r>
            <a:endParaRPr lang="en-US" sz="1220" dirty="0"/>
          </a:p>
        </p:txBody>
      </p:sp>
      <p:sp>
        <p:nvSpPr>
          <p:cNvPr id="9" name="Text 7"/>
          <p:cNvSpPr/>
          <p:nvPr/>
        </p:nvSpPr>
        <p:spPr>
          <a:xfrm>
            <a:off x="82296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Capaciteit, landen, timing, klantprofiel, budget, compliance en voorkeursmodel.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3611880" y="2148840"/>
            <a:ext cx="594360" cy="41148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61188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 de eerste screen</a:t>
            </a:r>
            <a:endParaRPr lang="en-US" sz="1220" dirty="0"/>
          </a:p>
        </p:txBody>
      </p:sp>
      <p:sp>
        <p:nvSpPr>
          <p:cNvPr id="12" name="Text 10"/>
          <p:cNvSpPr/>
          <p:nvPr/>
        </p:nvSpPr>
        <p:spPr>
          <a:xfrm>
            <a:off x="361188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Energie, grond, planologie, fiber, marktvraag en red-flagrisico’s.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6400800" y="2148840"/>
            <a:ext cx="594360" cy="411480"/>
          </a:xfrm>
          <a:prstGeom prst="rect">
            <a:avLst/>
          </a:prstGeom>
          <a:solidFill>
            <a:srgbClr val="2559E8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Leg opdracht vast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640080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Vaste fee, succesfee, trigger, uitsluitingen, vertrouwelijkheid en besluitpoorten.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9189720" y="2148840"/>
            <a:ext cx="594360" cy="411480"/>
          </a:xfrm>
          <a:prstGeom prst="rect">
            <a:avLst/>
          </a:prstGeom>
          <a:solidFill>
            <a:srgbClr val="00B3A4"/>
          </a:solidFill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89720" y="2651760"/>
            <a:ext cx="2148840" cy="320040"/>
          </a:xfrm>
          <a:prstGeom prst="rect">
            <a:avLst/>
          </a:prstGeom>
          <a:noFill/>
          <a:ln/>
        </p:spPr>
        <p:txBody>
          <a:bodyPr wrap="square" lIns="1397" tIns="1397" rIns="1397" bIns="1397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B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Naar shortlist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9189720" y="3063240"/>
            <a:ext cx="2148840" cy="1005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6170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Verifieer beschikbaarheid, start RFI, coördineer lokale experts en bereid transactiepad voor.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1097280" y="5285232"/>
            <a:ext cx="9875520" cy="530352"/>
          </a:xfrm>
          <a:prstGeom prst="rect">
            <a:avLst/>
          </a:prstGeom>
          <a:solidFill>
            <a:srgbClr val="0B172A"/>
          </a:solidFill>
          <a:ln/>
        </p:spPr>
        <p:txBody>
          <a:bodyPr wrap="square" lIns="1270" tIns="1270" rIns="1270" bIns="127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Contact: [e-mail] · [telefoon] · [website]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4680</Words>
  <Application>Microsoft Office PowerPoint</Application>
  <PresentationFormat>Breedbeeld</PresentationFormat>
  <Paragraphs>905</Paragraphs>
  <Slides>43</Slides>
  <Notes>43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43</vt:i4>
      </vt:variant>
    </vt:vector>
  </HeadingPairs>
  <TitlesOfParts>
    <vt:vector size="47" baseType="lpstr">
      <vt:lpstr>Aptos</vt:lpstr>
      <vt:lpstr>Aptos Display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ExpertAIgroup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ExpertAIgroup | AI Data Centre Advisory &amp; Brokerage</dc:title>
  <dc:subject>Bilingual presentation about ExpertAIgroup and AI data centre development</dc:subject>
  <dc:creator>ExpertAIgroup Advisory &amp; Brokerage</dc:creator>
  <cp:lastModifiedBy>Dwight Isebia</cp:lastModifiedBy>
  <cp:revision>3</cp:revision>
  <dcterms:created xsi:type="dcterms:W3CDTF">2026-07-25T09:00:10Z</dcterms:created>
  <dcterms:modified xsi:type="dcterms:W3CDTF">2026-07-25T13:07:00Z</dcterms:modified>
</cp:coreProperties>
</file>